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Raleway"/>
      <p:regular r:id="rId18"/>
      <p:bold r:id="rId19"/>
      <p:italic r:id="rId20"/>
      <p:boldItalic r:id="rId21"/>
    </p:embeddedFont>
    <p:embeddedFont>
      <p:font typeface="Lato"/>
      <p:regular r:id="rId22"/>
      <p:bold r:id="rId23"/>
      <p:italic r:id="rId24"/>
      <p:boldItalic r:id="rId25"/>
    </p:embeddedFont>
    <p:embeddedFont>
      <p:font typeface="Ubuntu Condensed"/>
      <p:regular r:id="rId26"/>
    </p:embeddedFont>
    <p:embeddedFont>
      <p:font typeface="Saira Condense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Meron Loone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italic.fntdata"/><Relationship Id="rId22" Type="http://schemas.openxmlformats.org/officeDocument/2006/relationships/font" Target="fonts/Lato-regular.fntdata"/><Relationship Id="rId21" Type="http://schemas.openxmlformats.org/officeDocument/2006/relationships/font" Target="fonts/Ralew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UbuntuCondensed-regular.fntdata"/><Relationship Id="rId25" Type="http://schemas.openxmlformats.org/officeDocument/2006/relationships/font" Target="fonts/Lato-boldItalic.fntdata"/><Relationship Id="rId28" Type="http://schemas.openxmlformats.org/officeDocument/2006/relationships/font" Target="fonts/SairaCondensed-bold.fntdata"/><Relationship Id="rId27" Type="http://schemas.openxmlformats.org/officeDocument/2006/relationships/font" Target="fonts/SairaCondense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bold.fntdata"/><Relationship Id="rId18" Type="http://schemas.openxmlformats.org/officeDocument/2006/relationships/font" Target="fonts/Raleway-regular.fnt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11-29T09:02:34.700">
    <p:pos x="1229" y="164"/>
    <p:text>d) Send out a save the dates for 2023 (avoiding school holidays/special days/weeks etc.
We can also attach Tim's PPT to this, once completed, and offer to share OCC and TFHC on request.....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67c38392f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567c38392f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587f1746ae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587f1746ae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87f1746ae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87f1746a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b9a0b07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b9a0b07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567c38392f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567c38392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19b2a46747a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19b2a46747a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567c38392f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567c38392f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9b2a46747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9b2a46747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9b2a46747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9b2a46747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comments" Target="../comments/commen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3"/>
          <p:cNvSpPr txBox="1"/>
          <p:nvPr/>
        </p:nvSpPr>
        <p:spPr>
          <a:xfrm>
            <a:off x="413725" y="3991800"/>
            <a:ext cx="81960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Ubuntu Condensed"/>
                <a:ea typeface="Ubuntu Condensed"/>
                <a:cs typeface="Ubuntu Condensed"/>
                <a:sym typeface="Ubuntu Condensed"/>
              </a:rPr>
              <a:t>Meeting Notes </a:t>
            </a:r>
            <a:endParaRPr b="1" sz="1700">
              <a:latin typeface="Ubuntu Condensed"/>
              <a:ea typeface="Ubuntu Condensed"/>
              <a:cs typeface="Ubuntu Condensed"/>
              <a:sym typeface="Ubuntu Condensed"/>
            </a:endParaRPr>
          </a:p>
          <a:p>
            <a:pPr indent="0" lvl="0" marL="0" rtl="0" algn="ctr">
              <a:spcBef>
                <a:spcPts val="0"/>
              </a:spcBef>
              <a:spcAft>
                <a:spcPts val="0"/>
              </a:spcAft>
              <a:buNone/>
            </a:pPr>
            <a:r>
              <a:rPr b="1" lang="en" sz="1700">
                <a:latin typeface="Ubuntu Condensed"/>
                <a:ea typeface="Ubuntu Condensed"/>
                <a:cs typeface="Ubuntu Condensed"/>
                <a:sym typeface="Ubuntu Condensed"/>
              </a:rPr>
              <a:t>29 September 2022</a:t>
            </a:r>
            <a:endParaRPr b="1" sz="1700">
              <a:latin typeface="Ubuntu Condensed"/>
              <a:ea typeface="Ubuntu Condensed"/>
              <a:cs typeface="Ubuntu Condensed"/>
              <a:sym typeface="Ubuntu Condense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4">
            <a:alphaModFix/>
          </a:blip>
          <a:stretch>
            <a:fillRect/>
          </a:stretch>
        </a:blipFill>
      </p:bgPr>
    </p:bg>
    <p:spTree>
      <p:nvGrpSpPr>
        <p:cNvPr id="158" name="Shape 158"/>
        <p:cNvGrpSpPr/>
        <p:nvPr/>
      </p:nvGrpSpPr>
      <p:grpSpPr>
        <a:xfrm>
          <a:off x="0" y="0"/>
          <a:ext cx="0" cy="0"/>
          <a:chOff x="0" y="0"/>
          <a:chExt cx="0" cy="0"/>
        </a:xfrm>
      </p:grpSpPr>
      <p:sp>
        <p:nvSpPr>
          <p:cNvPr id="159" name="Google Shape;159;p22"/>
          <p:cNvSpPr txBox="1"/>
          <p:nvPr>
            <p:ph idx="4294967295" type="ctrTitle"/>
          </p:nvPr>
        </p:nvSpPr>
        <p:spPr>
          <a:xfrm>
            <a:off x="1952200" y="260600"/>
            <a:ext cx="4877400" cy="6099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2"/>
              </a:buClr>
              <a:buSzPts val="990"/>
              <a:buFont typeface="Arial"/>
              <a:buNone/>
            </a:pPr>
            <a:r>
              <a:rPr b="0" lang="en" sz="2710">
                <a:solidFill>
                  <a:schemeClr val="dk1"/>
                </a:solidFill>
                <a:latin typeface="Ubuntu Condensed"/>
                <a:ea typeface="Ubuntu Condensed"/>
                <a:cs typeface="Ubuntu Condensed"/>
                <a:sym typeface="Ubuntu Condensed"/>
              </a:rPr>
              <a:t>Action Items</a:t>
            </a:r>
            <a:endParaRPr b="0" sz="2710">
              <a:solidFill>
                <a:schemeClr val="dk1"/>
              </a:solidFill>
              <a:latin typeface="Ubuntu Condensed"/>
              <a:ea typeface="Ubuntu Condensed"/>
              <a:cs typeface="Ubuntu Condensed"/>
              <a:sym typeface="Ubuntu Condensed"/>
            </a:endParaRPr>
          </a:p>
        </p:txBody>
      </p:sp>
      <p:sp>
        <p:nvSpPr>
          <p:cNvPr id="160" name="Google Shape;160;p22"/>
          <p:cNvSpPr txBox="1"/>
          <p:nvPr>
            <p:ph idx="4294967295" type="title"/>
          </p:nvPr>
        </p:nvSpPr>
        <p:spPr>
          <a:xfrm>
            <a:off x="1942350" y="827175"/>
            <a:ext cx="4992900" cy="25101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400">
                <a:solidFill>
                  <a:srgbClr val="F46524"/>
                </a:solidFill>
                <a:latin typeface="Ubuntu Condensed"/>
                <a:ea typeface="Ubuntu Condensed"/>
                <a:cs typeface="Ubuntu Condensed"/>
                <a:sym typeface="Ubuntu Condensed"/>
              </a:rPr>
              <a:t>Action</a:t>
            </a:r>
            <a:br>
              <a:rPr b="0" lang="en" sz="1500">
                <a:solidFill>
                  <a:srgbClr val="F46524"/>
                </a:solidFill>
                <a:latin typeface="Lato"/>
                <a:ea typeface="Lato"/>
                <a:cs typeface="Lato"/>
                <a:sym typeface="Lato"/>
              </a:rPr>
            </a:br>
            <a:r>
              <a:rPr b="0" lang="en" sz="1011">
                <a:solidFill>
                  <a:srgbClr val="F46524"/>
                </a:solidFill>
                <a:latin typeface="Lato"/>
                <a:ea typeface="Lato"/>
                <a:cs typeface="Lato"/>
                <a:sym typeface="Lato"/>
              </a:rPr>
              <a:t>1.</a:t>
            </a:r>
            <a:r>
              <a:rPr b="0" lang="en" sz="1011">
                <a:latin typeface="Lato"/>
                <a:ea typeface="Lato"/>
                <a:cs typeface="Lato"/>
                <a:sym typeface="Lato"/>
              </a:rPr>
              <a:t> Organisations to share </a:t>
            </a:r>
            <a:r>
              <a:rPr lang="en" sz="1011">
                <a:latin typeface="Lato"/>
                <a:ea typeface="Lato"/>
                <a:cs typeface="Lato"/>
                <a:sym typeface="Lato"/>
              </a:rPr>
              <a:t>logos</a:t>
            </a:r>
            <a:r>
              <a:rPr b="0" lang="en" sz="1011">
                <a:latin typeface="Lato"/>
                <a:ea typeface="Lato"/>
                <a:cs typeface="Lato"/>
                <a:sym typeface="Lato"/>
              </a:rPr>
              <a:t>, local contacts for </a:t>
            </a:r>
            <a:r>
              <a:rPr lang="en" sz="1011">
                <a:latin typeface="Lato"/>
                <a:ea typeface="Lato"/>
                <a:cs typeface="Lato"/>
                <a:sym typeface="Lato"/>
              </a:rPr>
              <a:t>support services</a:t>
            </a:r>
            <a:r>
              <a:rPr b="0" lang="en" sz="1011">
                <a:latin typeface="Lato"/>
                <a:ea typeface="Lato"/>
                <a:cs typeface="Lato"/>
                <a:sym typeface="Lato"/>
              </a:rPr>
              <a:t>, </a:t>
            </a:r>
            <a:r>
              <a:rPr lang="en" sz="1011">
                <a:latin typeface="Lato"/>
                <a:ea typeface="Lato"/>
                <a:cs typeface="Lato"/>
                <a:sym typeface="Lato"/>
              </a:rPr>
              <a:t>agency contacts </a:t>
            </a:r>
            <a:r>
              <a:rPr b="0" lang="en" sz="1011">
                <a:latin typeface="Lato"/>
                <a:ea typeface="Lato"/>
                <a:cs typeface="Lato"/>
                <a:sym typeface="Lato"/>
              </a:rPr>
              <a:t>for good news stories,  </a:t>
            </a:r>
            <a:r>
              <a:rPr lang="en" sz="1011">
                <a:latin typeface="Lato"/>
                <a:ea typeface="Lato"/>
                <a:cs typeface="Lato"/>
                <a:sym typeface="Lato"/>
              </a:rPr>
              <a:t>community ‘experts’ </a:t>
            </a:r>
            <a:r>
              <a:rPr b="0" lang="en" sz="1011">
                <a:latin typeface="Lato"/>
                <a:ea typeface="Lato"/>
                <a:cs typeface="Lato"/>
                <a:sym typeface="Lato"/>
              </a:rPr>
              <a:t>to comment on issues, </a:t>
            </a:r>
            <a:r>
              <a:rPr lang="en" sz="1011">
                <a:latin typeface="Lato"/>
                <a:ea typeface="Lato"/>
                <a:cs typeface="Lato"/>
                <a:sym typeface="Lato"/>
              </a:rPr>
              <a:t>NT media contacts </a:t>
            </a:r>
            <a:r>
              <a:rPr b="0" lang="en" sz="1011">
                <a:latin typeface="Lato"/>
                <a:ea typeface="Lato"/>
                <a:cs typeface="Lato"/>
                <a:sym typeface="Lato"/>
              </a:rPr>
              <a:t>who may wish to be involved in a review process (and champion the development and use of the guidelines)</a:t>
            </a:r>
            <a:br>
              <a:rPr b="0" lang="en" sz="1011">
                <a:latin typeface="Lato"/>
                <a:ea typeface="Lato"/>
                <a:cs typeface="Lato"/>
                <a:sym typeface="Lato"/>
              </a:rPr>
            </a:br>
            <a:r>
              <a:rPr b="0" lang="en" sz="1011">
                <a:solidFill>
                  <a:srgbClr val="F46524"/>
                </a:solidFill>
                <a:latin typeface="Lato"/>
                <a:ea typeface="Lato"/>
                <a:cs typeface="Lato"/>
                <a:sym typeface="Lato"/>
              </a:rPr>
              <a:t>2. </a:t>
            </a:r>
            <a:r>
              <a:rPr b="0" lang="en" sz="1011">
                <a:solidFill>
                  <a:srgbClr val="000000"/>
                </a:solidFill>
                <a:latin typeface="Lato"/>
                <a:ea typeface="Lato"/>
                <a:cs typeface="Lato"/>
                <a:sym typeface="Lato"/>
              </a:rPr>
              <a:t>Review draft guidelines, including: in partnership with NT media and NAPCAN’s Youth Advisory Committee (YAC)</a:t>
            </a:r>
            <a:endParaRPr b="0" sz="100">
              <a:solidFill>
                <a:srgbClr val="000000"/>
              </a:solidFill>
              <a:latin typeface="Lato"/>
              <a:ea typeface="Lato"/>
              <a:cs typeface="Lato"/>
              <a:sym typeface="Lato"/>
            </a:endParaRPr>
          </a:p>
          <a:p>
            <a:pPr indent="0" lvl="0" marL="0" rtl="0" algn="l">
              <a:lnSpc>
                <a:spcPct val="115000"/>
              </a:lnSpc>
              <a:spcBef>
                <a:spcPts val="1600"/>
              </a:spcBef>
              <a:spcAft>
                <a:spcPts val="0"/>
              </a:spcAft>
              <a:buClr>
                <a:schemeClr val="dk2"/>
              </a:buClr>
              <a:buSzPts val="1100"/>
              <a:buFont typeface="Arial"/>
              <a:buNone/>
            </a:pPr>
            <a:r>
              <a:rPr b="0" lang="en" sz="1000">
                <a:solidFill>
                  <a:srgbClr val="F46524"/>
                </a:solidFill>
                <a:latin typeface="Lato"/>
                <a:ea typeface="Lato"/>
                <a:cs typeface="Lato"/>
                <a:sym typeface="Lato"/>
              </a:rPr>
              <a:t>3. </a:t>
            </a:r>
            <a:r>
              <a:rPr b="0" lang="en" sz="1000">
                <a:solidFill>
                  <a:srgbClr val="000000"/>
                </a:solidFill>
                <a:latin typeface="Lato"/>
                <a:ea typeface="Lato"/>
                <a:cs typeface="Lato"/>
                <a:sym typeface="Lato"/>
              </a:rPr>
              <a:t>Share draft guides with communications teams and provide feedback to NAPCAN</a:t>
            </a:r>
            <a:br>
              <a:rPr b="0" lang="en" sz="1000">
                <a:solidFill>
                  <a:srgbClr val="000000"/>
                </a:solidFill>
                <a:latin typeface="Lato"/>
                <a:ea typeface="Lato"/>
                <a:cs typeface="Lato"/>
                <a:sym typeface="Lato"/>
              </a:rPr>
            </a:br>
            <a:r>
              <a:rPr b="0" lang="en" sz="1000">
                <a:solidFill>
                  <a:srgbClr val="F46524"/>
                </a:solidFill>
                <a:latin typeface="Lato"/>
                <a:ea typeface="Lato"/>
                <a:cs typeface="Lato"/>
                <a:sym typeface="Lato"/>
              </a:rPr>
              <a:t>4. </a:t>
            </a:r>
            <a:r>
              <a:rPr b="0" lang="en" sz="1000">
                <a:latin typeface="Lato"/>
                <a:ea typeface="Lato"/>
                <a:cs typeface="Lato"/>
                <a:sym typeface="Lato"/>
              </a:rPr>
              <a:t>Provide contact details of your organisation’s communications team/worker to NAPCAN</a:t>
            </a:r>
            <a:br>
              <a:rPr b="0" lang="en" sz="1000">
                <a:latin typeface="Lato"/>
                <a:ea typeface="Lato"/>
                <a:cs typeface="Lato"/>
                <a:sym typeface="Lato"/>
              </a:rPr>
            </a:br>
            <a:r>
              <a:rPr b="0" lang="en" sz="1000">
                <a:solidFill>
                  <a:srgbClr val="F46524"/>
                </a:solidFill>
                <a:latin typeface="Lato"/>
                <a:ea typeface="Lato"/>
                <a:cs typeface="Lato"/>
                <a:sym typeface="Lato"/>
              </a:rPr>
              <a:t>5. </a:t>
            </a:r>
            <a:r>
              <a:rPr b="0" lang="en" sz="1000">
                <a:latin typeface="Lato"/>
                <a:ea typeface="Lato"/>
                <a:cs typeface="Lato"/>
                <a:sym typeface="Lato"/>
              </a:rPr>
              <a:t>Run messaging/framing workshop with NTG communications teams (on hold until </a:t>
            </a:r>
            <a:br>
              <a:rPr b="0" lang="en" sz="1000">
                <a:latin typeface="Lato"/>
                <a:ea typeface="Lato"/>
                <a:cs typeface="Lato"/>
                <a:sym typeface="Lato"/>
              </a:rPr>
            </a:br>
            <a:r>
              <a:rPr b="0" lang="en" sz="1000">
                <a:latin typeface="Lato"/>
                <a:ea typeface="Lato"/>
                <a:cs typeface="Lato"/>
                <a:sym typeface="Lato"/>
              </a:rPr>
              <a:t>    Jeanette returns to TFHC)</a:t>
            </a:r>
            <a:endParaRPr b="0" sz="1000">
              <a:solidFill>
                <a:srgbClr val="000000"/>
              </a:solidFill>
              <a:latin typeface="Lato"/>
              <a:ea typeface="Lato"/>
              <a:cs typeface="Lato"/>
              <a:sym typeface="Lato"/>
            </a:endParaRPr>
          </a:p>
          <a:p>
            <a:pPr indent="0" lvl="0" marL="0" rtl="0" algn="l">
              <a:lnSpc>
                <a:spcPct val="115000"/>
              </a:lnSpc>
              <a:spcBef>
                <a:spcPts val="1600"/>
              </a:spcBef>
              <a:spcAft>
                <a:spcPts val="0"/>
              </a:spcAft>
              <a:buClr>
                <a:schemeClr val="dk2"/>
              </a:buClr>
              <a:buSzPts val="1100"/>
              <a:buFont typeface="Arial"/>
              <a:buNone/>
            </a:pPr>
            <a:r>
              <a:t/>
            </a:r>
            <a:endParaRPr b="0" sz="1000">
              <a:solidFill>
                <a:srgbClr val="000000"/>
              </a:solidFill>
              <a:latin typeface="Lato"/>
              <a:ea typeface="Lato"/>
              <a:cs typeface="Lato"/>
              <a:sym typeface="Lato"/>
            </a:endParaRPr>
          </a:p>
          <a:p>
            <a:pPr indent="0" lvl="0" marL="0" rtl="0" algn="l">
              <a:lnSpc>
                <a:spcPct val="115000"/>
              </a:lnSpc>
              <a:spcBef>
                <a:spcPts val="1600"/>
              </a:spcBef>
              <a:spcAft>
                <a:spcPts val="1600"/>
              </a:spcAft>
              <a:buClr>
                <a:schemeClr val="dk2"/>
              </a:buClr>
              <a:buSzPts val="1100"/>
              <a:buFont typeface="Arial"/>
              <a:buNone/>
            </a:pPr>
            <a:r>
              <a:t/>
            </a:r>
            <a:endParaRPr b="0" sz="1000">
              <a:solidFill>
                <a:srgbClr val="000000"/>
              </a:solidFill>
              <a:latin typeface="Lato"/>
              <a:ea typeface="Lato"/>
              <a:cs typeface="Lato"/>
              <a:sym typeface="Lato"/>
            </a:endParaRPr>
          </a:p>
        </p:txBody>
      </p:sp>
      <p:sp>
        <p:nvSpPr>
          <p:cNvPr id="161" name="Google Shape;161;p22"/>
          <p:cNvSpPr txBox="1"/>
          <p:nvPr>
            <p:ph idx="4294967295" type="title"/>
          </p:nvPr>
        </p:nvSpPr>
        <p:spPr>
          <a:xfrm>
            <a:off x="7032450" y="870500"/>
            <a:ext cx="1482300" cy="1550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400">
                <a:solidFill>
                  <a:schemeClr val="dk1"/>
                </a:solidFill>
                <a:latin typeface="Ubuntu Condensed"/>
                <a:ea typeface="Ubuntu Condensed"/>
                <a:cs typeface="Ubuntu Condensed"/>
                <a:sym typeface="Ubuntu Condensed"/>
              </a:rPr>
              <a:t>Who</a:t>
            </a:r>
            <a:br>
              <a:rPr b="0" lang="en" sz="1500">
                <a:latin typeface="Lato"/>
                <a:ea typeface="Lato"/>
                <a:cs typeface="Lato"/>
                <a:sym typeface="Lato"/>
              </a:rPr>
            </a:br>
            <a:r>
              <a:rPr b="0" lang="en" sz="1011">
                <a:solidFill>
                  <a:schemeClr val="dk1"/>
                </a:solidFill>
                <a:latin typeface="Lato"/>
                <a:ea typeface="Lato"/>
                <a:cs typeface="Lato"/>
                <a:sym typeface="Lato"/>
              </a:rPr>
              <a:t>1. MEMBERS</a:t>
            </a:r>
            <a:br>
              <a:rPr b="0" lang="en" sz="1011">
                <a:solidFill>
                  <a:schemeClr val="dk1"/>
                </a:solidFill>
                <a:latin typeface="Lato"/>
                <a:ea typeface="Lato"/>
                <a:cs typeface="Lato"/>
                <a:sym typeface="Lato"/>
              </a:rPr>
            </a:br>
            <a:br>
              <a:rPr b="0" lang="en" sz="1011">
                <a:solidFill>
                  <a:schemeClr val="dk1"/>
                </a:solidFill>
                <a:latin typeface="Lato"/>
                <a:ea typeface="Lato"/>
                <a:cs typeface="Lato"/>
                <a:sym typeface="Lato"/>
              </a:rPr>
            </a:br>
            <a:br>
              <a:rPr b="0" lang="en" sz="1811">
                <a:solidFill>
                  <a:schemeClr val="dk1"/>
                </a:solidFill>
                <a:latin typeface="Lato"/>
                <a:ea typeface="Lato"/>
                <a:cs typeface="Lato"/>
                <a:sym typeface="Lato"/>
              </a:rPr>
            </a:br>
            <a:r>
              <a:rPr b="0" lang="en" sz="1011">
                <a:solidFill>
                  <a:schemeClr val="dk1"/>
                </a:solidFill>
                <a:latin typeface="Lato"/>
                <a:ea typeface="Lato"/>
                <a:cs typeface="Lato"/>
                <a:sym typeface="Lato"/>
              </a:rPr>
              <a:t>2. NAPCAN</a:t>
            </a:r>
            <a:br>
              <a:rPr b="0" lang="en" sz="1011">
                <a:solidFill>
                  <a:schemeClr val="dk1"/>
                </a:solidFill>
                <a:latin typeface="Lato"/>
                <a:ea typeface="Lato"/>
                <a:cs typeface="Lato"/>
                <a:sym typeface="Lato"/>
              </a:rPr>
            </a:br>
            <a:br>
              <a:rPr b="0" lang="en" sz="1011">
                <a:solidFill>
                  <a:schemeClr val="dk1"/>
                </a:solidFill>
                <a:latin typeface="Lato"/>
                <a:ea typeface="Lato"/>
                <a:cs typeface="Lato"/>
                <a:sym typeface="Lato"/>
              </a:rPr>
            </a:br>
            <a:br>
              <a:rPr b="0" lang="en" sz="1011">
                <a:solidFill>
                  <a:schemeClr val="dk1"/>
                </a:solidFill>
                <a:latin typeface="Lato"/>
                <a:ea typeface="Lato"/>
                <a:cs typeface="Lato"/>
                <a:sym typeface="Lato"/>
              </a:rPr>
            </a:br>
            <a:br>
              <a:rPr b="0" lang="en" sz="111">
                <a:solidFill>
                  <a:schemeClr val="dk1"/>
                </a:solidFill>
                <a:latin typeface="Lato"/>
                <a:ea typeface="Lato"/>
                <a:cs typeface="Lato"/>
                <a:sym typeface="Lato"/>
              </a:rPr>
            </a:br>
            <a:r>
              <a:rPr b="0" lang="en" sz="1011">
                <a:solidFill>
                  <a:schemeClr val="dk1"/>
                </a:solidFill>
                <a:latin typeface="Lato"/>
                <a:ea typeface="Lato"/>
                <a:cs typeface="Lato"/>
                <a:sym typeface="Lato"/>
              </a:rPr>
              <a:t>3. MEMBERS</a:t>
            </a:r>
            <a:br>
              <a:rPr b="0" lang="en" sz="1011">
                <a:solidFill>
                  <a:schemeClr val="dk1"/>
                </a:solidFill>
                <a:latin typeface="Lato"/>
                <a:ea typeface="Lato"/>
                <a:cs typeface="Lato"/>
                <a:sym typeface="Lato"/>
              </a:rPr>
            </a:br>
            <a:r>
              <a:rPr b="0" lang="en" sz="1011">
                <a:solidFill>
                  <a:schemeClr val="dk1"/>
                </a:solidFill>
                <a:latin typeface="Lato"/>
                <a:ea typeface="Lato"/>
                <a:cs typeface="Lato"/>
                <a:sym typeface="Lato"/>
              </a:rPr>
              <a:t>4. MEMBERS</a:t>
            </a:r>
            <a:endParaRPr b="0" sz="1011">
              <a:solidFill>
                <a:schemeClr val="dk1"/>
              </a:solidFill>
              <a:latin typeface="Lato"/>
              <a:ea typeface="Lato"/>
              <a:cs typeface="Lato"/>
              <a:sym typeface="Lato"/>
            </a:endParaRPr>
          </a:p>
          <a:p>
            <a:pPr indent="0" lvl="0" marL="0" rtl="0" algn="l">
              <a:lnSpc>
                <a:spcPct val="115000"/>
              </a:lnSpc>
              <a:spcBef>
                <a:spcPts val="0"/>
              </a:spcBef>
              <a:spcAft>
                <a:spcPts val="0"/>
              </a:spcAft>
              <a:buNone/>
            </a:pPr>
            <a:br>
              <a:rPr b="0" lang="en" sz="1011">
                <a:solidFill>
                  <a:schemeClr val="dk1"/>
                </a:solidFill>
                <a:latin typeface="Lato"/>
                <a:ea typeface="Lato"/>
                <a:cs typeface="Lato"/>
                <a:sym typeface="Lato"/>
              </a:rPr>
            </a:br>
            <a:r>
              <a:rPr b="0" lang="en" sz="1011">
                <a:solidFill>
                  <a:schemeClr val="dk1"/>
                </a:solidFill>
                <a:latin typeface="Lato"/>
                <a:ea typeface="Lato"/>
                <a:cs typeface="Lato"/>
                <a:sym typeface="Lato"/>
              </a:rPr>
              <a:t>5. TFHC and NAPCAN</a:t>
            </a:r>
            <a:endParaRPr b="0" sz="1011">
              <a:solidFill>
                <a:schemeClr val="dk1"/>
              </a:solidFill>
              <a:latin typeface="Lato"/>
              <a:ea typeface="Lato"/>
              <a:cs typeface="Lato"/>
              <a:sym typeface="Lato"/>
            </a:endParaRPr>
          </a:p>
          <a:p>
            <a:pPr indent="0" lvl="0" marL="0" rtl="0" algn="l">
              <a:lnSpc>
                <a:spcPct val="115000"/>
              </a:lnSpc>
              <a:spcBef>
                <a:spcPts val="0"/>
              </a:spcBef>
              <a:spcAft>
                <a:spcPts val="0"/>
              </a:spcAft>
              <a:buNone/>
            </a:pPr>
            <a:br>
              <a:rPr b="0" lang="en" sz="1011">
                <a:solidFill>
                  <a:schemeClr val="dk1"/>
                </a:solidFill>
                <a:latin typeface="Lato"/>
                <a:ea typeface="Lato"/>
                <a:cs typeface="Lato"/>
                <a:sym typeface="Lato"/>
              </a:rPr>
            </a:br>
            <a:r>
              <a:rPr b="0" lang="en" sz="1011">
                <a:solidFill>
                  <a:schemeClr val="dk1"/>
                </a:solidFill>
                <a:latin typeface="Lato"/>
                <a:ea typeface="Lato"/>
                <a:cs typeface="Lato"/>
                <a:sym typeface="Lato"/>
              </a:rPr>
              <a:t>6. NAPCAN</a:t>
            </a:r>
            <a:endParaRPr b="0" sz="511">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b="0" lang="en" sz="1011">
                <a:solidFill>
                  <a:schemeClr val="dk1"/>
                </a:solidFill>
                <a:latin typeface="Lato"/>
                <a:ea typeface="Lato"/>
                <a:cs typeface="Lato"/>
                <a:sym typeface="Lato"/>
              </a:rPr>
              <a:t>7. MEMBERS</a:t>
            </a:r>
            <a:endParaRPr b="0" sz="1011">
              <a:solidFill>
                <a:schemeClr val="dk1"/>
              </a:solidFill>
              <a:latin typeface="Lato"/>
              <a:ea typeface="Lato"/>
              <a:cs typeface="Lato"/>
              <a:sym typeface="Lato"/>
            </a:endParaRPr>
          </a:p>
          <a:p>
            <a:pPr indent="0" lvl="0" marL="0" rtl="0" algn="l">
              <a:lnSpc>
                <a:spcPct val="115000"/>
              </a:lnSpc>
              <a:spcBef>
                <a:spcPts val="0"/>
              </a:spcBef>
              <a:spcAft>
                <a:spcPts val="0"/>
              </a:spcAft>
              <a:buNone/>
            </a:pPr>
            <a:r>
              <a:t/>
            </a:r>
            <a:endParaRPr b="0" sz="100">
              <a:solidFill>
                <a:schemeClr val="dk1"/>
              </a:solidFill>
              <a:latin typeface="Lato"/>
              <a:ea typeface="Lato"/>
              <a:cs typeface="Lato"/>
              <a:sym typeface="Lato"/>
            </a:endParaRPr>
          </a:p>
          <a:p>
            <a:pPr indent="0" lvl="0" marL="0" rtl="0" algn="l">
              <a:lnSpc>
                <a:spcPct val="115000"/>
              </a:lnSpc>
              <a:spcBef>
                <a:spcPts val="1600"/>
              </a:spcBef>
              <a:spcAft>
                <a:spcPts val="1600"/>
              </a:spcAft>
              <a:buNone/>
            </a:pPr>
            <a:r>
              <a:rPr b="0" lang="en" sz="1011">
                <a:solidFill>
                  <a:schemeClr val="dk1"/>
                </a:solidFill>
                <a:latin typeface="Lato"/>
                <a:ea typeface="Lato"/>
                <a:cs typeface="Lato"/>
                <a:sym typeface="Lato"/>
              </a:rPr>
              <a:t>8. NAPCAN</a:t>
            </a:r>
            <a:endParaRPr b="0" sz="1011">
              <a:solidFill>
                <a:schemeClr val="dk1"/>
              </a:solidFill>
              <a:latin typeface="Lato"/>
              <a:ea typeface="Lato"/>
              <a:cs typeface="Lato"/>
              <a:sym typeface="Lato"/>
            </a:endParaRPr>
          </a:p>
        </p:txBody>
      </p:sp>
      <p:sp>
        <p:nvSpPr>
          <p:cNvPr id="162" name="Google Shape;162;p22"/>
          <p:cNvSpPr txBox="1"/>
          <p:nvPr>
            <p:ph idx="4294967295" type="title"/>
          </p:nvPr>
        </p:nvSpPr>
        <p:spPr>
          <a:xfrm>
            <a:off x="1947300" y="3577575"/>
            <a:ext cx="4983000" cy="1293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000">
                <a:solidFill>
                  <a:srgbClr val="F46524"/>
                </a:solidFill>
                <a:latin typeface="Lato"/>
                <a:ea typeface="Lato"/>
                <a:cs typeface="Lato"/>
                <a:sym typeface="Lato"/>
              </a:rPr>
              <a:t>7.</a:t>
            </a:r>
            <a:r>
              <a:rPr b="0" lang="en" sz="1000">
                <a:latin typeface="Lato"/>
                <a:ea typeface="Lato"/>
                <a:cs typeface="Lato"/>
                <a:sym typeface="Lato"/>
              </a:rPr>
              <a:t> Forward ideas for topics and/or presenters for 2023 NTPA meetings to NAPCAN</a:t>
            </a:r>
            <a:br>
              <a:rPr b="0" lang="en" sz="1000">
                <a:latin typeface="Lato"/>
                <a:ea typeface="Lato"/>
                <a:cs typeface="Lato"/>
                <a:sym typeface="Lato"/>
              </a:rPr>
            </a:br>
            <a:r>
              <a:rPr b="0" lang="en" sz="1000">
                <a:latin typeface="Lato"/>
                <a:ea typeface="Lato"/>
                <a:cs typeface="Lato"/>
                <a:sym typeface="Lato"/>
              </a:rPr>
              <a:t>     - What do we want to put our collective  energy behind for 2023?</a:t>
            </a:r>
            <a:endParaRPr b="0" sz="100">
              <a:solidFill>
                <a:srgbClr val="F46524"/>
              </a:solidFill>
              <a:latin typeface="Lato"/>
              <a:ea typeface="Lato"/>
              <a:cs typeface="Lato"/>
              <a:sym typeface="Lato"/>
            </a:endParaRPr>
          </a:p>
          <a:p>
            <a:pPr indent="0" lvl="0" marL="0" rtl="0" algn="l">
              <a:lnSpc>
                <a:spcPct val="115000"/>
              </a:lnSpc>
              <a:spcBef>
                <a:spcPts val="1600"/>
              </a:spcBef>
              <a:spcAft>
                <a:spcPts val="1600"/>
              </a:spcAft>
              <a:buNone/>
            </a:pPr>
            <a:r>
              <a:rPr b="0" lang="en" sz="1000">
                <a:solidFill>
                  <a:srgbClr val="F46524"/>
                </a:solidFill>
                <a:latin typeface="Lato"/>
                <a:ea typeface="Lato"/>
                <a:cs typeface="Lato"/>
                <a:sym typeface="Lato"/>
              </a:rPr>
              <a:t>8. </a:t>
            </a:r>
            <a:r>
              <a:rPr b="0" lang="en" sz="1000">
                <a:latin typeface="Lato"/>
                <a:ea typeface="Lato"/>
                <a:cs typeface="Lato"/>
                <a:sym typeface="Lato"/>
              </a:rPr>
              <a:t>S</a:t>
            </a:r>
            <a:r>
              <a:rPr b="0" lang="en" sz="1000">
                <a:solidFill>
                  <a:srgbClr val="000000"/>
                </a:solidFill>
                <a:latin typeface="Lato"/>
                <a:ea typeface="Lato"/>
                <a:cs typeface="Lato"/>
                <a:sym typeface="Lato"/>
              </a:rPr>
              <a:t>end</a:t>
            </a:r>
            <a:r>
              <a:rPr b="0" lang="en" sz="1000">
                <a:solidFill>
                  <a:srgbClr val="000000"/>
                </a:solidFill>
                <a:latin typeface="Lato"/>
                <a:ea typeface="Lato"/>
                <a:cs typeface="Lato"/>
                <a:sym typeface="Lato"/>
              </a:rPr>
              <a:t> out Save the Dates for 2023</a:t>
            </a:r>
            <a:endParaRPr b="0" sz="1000">
              <a:solidFill>
                <a:srgbClr val="000000"/>
              </a:solidFill>
              <a:latin typeface="Lato"/>
              <a:ea typeface="Lato"/>
              <a:cs typeface="Lato"/>
              <a:sym typeface="Lato"/>
            </a:endParaRPr>
          </a:p>
        </p:txBody>
      </p:sp>
      <p:sp>
        <p:nvSpPr>
          <p:cNvPr id="163" name="Google Shape;163;p22"/>
          <p:cNvSpPr txBox="1"/>
          <p:nvPr>
            <p:ph idx="4294967295" type="title"/>
          </p:nvPr>
        </p:nvSpPr>
        <p:spPr>
          <a:xfrm>
            <a:off x="202525" y="1029075"/>
            <a:ext cx="1539900" cy="13920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1420">
                <a:solidFill>
                  <a:srgbClr val="F46524"/>
                </a:solidFill>
                <a:latin typeface="Saira Condensed"/>
                <a:ea typeface="Saira Condensed"/>
                <a:cs typeface="Saira Condensed"/>
                <a:sym typeface="Saira Condensed"/>
              </a:rPr>
              <a:t>Media guide for the Northern Territory: Treating every child and young person fairly</a:t>
            </a:r>
            <a:endParaRPr sz="1420">
              <a:solidFill>
                <a:srgbClr val="F46524"/>
              </a:solidFill>
              <a:latin typeface="Saira Condensed"/>
              <a:ea typeface="Saira Condensed"/>
              <a:cs typeface="Saira Condensed"/>
              <a:sym typeface="Saira Condensed"/>
            </a:endParaRPr>
          </a:p>
        </p:txBody>
      </p:sp>
      <p:sp>
        <p:nvSpPr>
          <p:cNvPr id="164" name="Google Shape;164;p22"/>
          <p:cNvSpPr txBox="1"/>
          <p:nvPr>
            <p:ph idx="4294967295" type="title"/>
          </p:nvPr>
        </p:nvSpPr>
        <p:spPr>
          <a:xfrm>
            <a:off x="418075" y="2344875"/>
            <a:ext cx="1108800" cy="856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1420">
                <a:solidFill>
                  <a:srgbClr val="F46524"/>
                </a:solidFill>
                <a:latin typeface="Saira Condensed"/>
                <a:ea typeface="Saira Condensed"/>
                <a:cs typeface="Saira Condensed"/>
                <a:sym typeface="Saira Condensed"/>
              </a:rPr>
              <a:t>Development of messaging guides</a:t>
            </a:r>
            <a:endParaRPr sz="1420">
              <a:solidFill>
                <a:srgbClr val="F46524"/>
              </a:solidFill>
              <a:latin typeface="Saira Condensed"/>
              <a:ea typeface="Saira Condensed"/>
              <a:cs typeface="Saira Condensed"/>
              <a:sym typeface="Saira Condensed"/>
            </a:endParaRPr>
          </a:p>
        </p:txBody>
      </p:sp>
      <p:sp>
        <p:nvSpPr>
          <p:cNvPr id="165" name="Google Shape;165;p22"/>
          <p:cNvSpPr/>
          <p:nvPr/>
        </p:nvSpPr>
        <p:spPr>
          <a:xfrm>
            <a:off x="1665450" y="1147700"/>
            <a:ext cx="276900" cy="1037700"/>
          </a:xfrm>
          <a:prstGeom prst="leftBrace">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2"/>
          <p:cNvSpPr/>
          <p:nvPr/>
        </p:nvSpPr>
        <p:spPr>
          <a:xfrm>
            <a:off x="1665450" y="2400125"/>
            <a:ext cx="276900" cy="703500"/>
          </a:xfrm>
          <a:prstGeom prst="leftBrace">
            <a:avLst>
              <a:gd fmla="val 50000" name="adj1"/>
              <a:gd fmla="val 50000" name="adj2"/>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
          <p:cNvSpPr txBox="1"/>
          <p:nvPr>
            <p:ph idx="4294967295" type="title"/>
          </p:nvPr>
        </p:nvSpPr>
        <p:spPr>
          <a:xfrm>
            <a:off x="418075" y="3501375"/>
            <a:ext cx="1108800" cy="856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1420">
                <a:solidFill>
                  <a:srgbClr val="F46524"/>
                </a:solidFill>
                <a:latin typeface="Saira Condensed"/>
                <a:ea typeface="Saira Condensed"/>
                <a:cs typeface="Saira Condensed"/>
                <a:sym typeface="Saira Condensed"/>
              </a:rPr>
              <a:t>Topics for 2023</a:t>
            </a:r>
            <a:endParaRPr sz="1420">
              <a:solidFill>
                <a:srgbClr val="F46524"/>
              </a:solidFill>
              <a:latin typeface="Saira Condensed"/>
              <a:ea typeface="Saira Condensed"/>
              <a:cs typeface="Saira Condensed"/>
              <a:sym typeface="Saira Condensed"/>
            </a:endParaRPr>
          </a:p>
        </p:txBody>
      </p:sp>
      <p:sp>
        <p:nvSpPr>
          <p:cNvPr id="168" name="Google Shape;168;p22"/>
          <p:cNvSpPr txBox="1"/>
          <p:nvPr>
            <p:ph idx="4294967295" type="title"/>
          </p:nvPr>
        </p:nvSpPr>
        <p:spPr>
          <a:xfrm>
            <a:off x="733900" y="4089875"/>
            <a:ext cx="1108800" cy="8568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1420">
                <a:solidFill>
                  <a:srgbClr val="F46524"/>
                </a:solidFill>
                <a:latin typeface="Saira Condensed"/>
                <a:ea typeface="Saira Condensed"/>
                <a:cs typeface="Saira Condensed"/>
                <a:sym typeface="Saira Condensed"/>
              </a:rPr>
              <a:t>Meetings  </a:t>
            </a:r>
            <a:r>
              <a:rPr lang="en" sz="1420">
                <a:solidFill>
                  <a:srgbClr val="F46524"/>
                </a:solidFill>
                <a:latin typeface="Saira Condensed"/>
                <a:ea typeface="Saira Condensed"/>
                <a:cs typeface="Saira Condensed"/>
                <a:sym typeface="Saira Condensed"/>
              </a:rPr>
              <a:t>for 2023</a:t>
            </a:r>
            <a:endParaRPr sz="1420">
              <a:solidFill>
                <a:srgbClr val="F46524"/>
              </a:solidFill>
              <a:latin typeface="Saira Condensed"/>
              <a:ea typeface="Saira Condensed"/>
              <a:cs typeface="Saira Condensed"/>
              <a:sym typeface="Saira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23"/>
          <p:cNvSpPr txBox="1"/>
          <p:nvPr>
            <p:ph idx="4294967295" type="ctrTitle"/>
          </p:nvPr>
        </p:nvSpPr>
        <p:spPr>
          <a:xfrm>
            <a:off x="476075" y="398850"/>
            <a:ext cx="8342700" cy="1927200"/>
          </a:xfrm>
          <a:prstGeom prst="rect">
            <a:avLst/>
          </a:prstGeom>
          <a:ln>
            <a:noFill/>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b="0" lang="en" sz="2911">
                <a:solidFill>
                  <a:schemeClr val="lt1"/>
                </a:solidFill>
                <a:latin typeface="Ubuntu Condensed"/>
                <a:ea typeface="Ubuntu Condensed"/>
                <a:cs typeface="Ubuntu Condensed"/>
                <a:sym typeface="Ubuntu Condensed"/>
              </a:rPr>
              <a:t>See you at our next NTPA meeting!</a:t>
            </a:r>
            <a:endParaRPr b="0" sz="2911">
              <a:solidFill>
                <a:schemeClr val="lt1"/>
              </a:solidFill>
              <a:latin typeface="Ubuntu Condensed"/>
              <a:ea typeface="Ubuntu Condensed"/>
              <a:cs typeface="Ubuntu Condensed"/>
              <a:sym typeface="Ubuntu Condensed"/>
            </a:endParaRPr>
          </a:p>
          <a:p>
            <a:pPr indent="0" lvl="0" marL="0" rtl="0" algn="l">
              <a:lnSpc>
                <a:spcPct val="115000"/>
              </a:lnSpc>
              <a:spcBef>
                <a:spcPts val="0"/>
              </a:spcBef>
              <a:spcAft>
                <a:spcPts val="0"/>
              </a:spcAft>
              <a:buNone/>
            </a:pPr>
            <a:r>
              <a:t/>
            </a:r>
            <a:endParaRPr b="0" sz="2411">
              <a:solidFill>
                <a:schemeClr val="lt1"/>
              </a:solidFill>
              <a:latin typeface="Ubuntu Condensed"/>
              <a:ea typeface="Ubuntu Condensed"/>
              <a:cs typeface="Ubuntu Condensed"/>
              <a:sym typeface="Ubuntu Condensed"/>
            </a:endParaRPr>
          </a:p>
          <a:p>
            <a:pPr indent="0" lvl="0" marL="0" rtl="0" algn="l">
              <a:lnSpc>
                <a:spcPct val="115000"/>
              </a:lnSpc>
              <a:spcBef>
                <a:spcPts val="0"/>
              </a:spcBef>
              <a:spcAft>
                <a:spcPts val="0"/>
              </a:spcAft>
              <a:buNone/>
            </a:pPr>
            <a:r>
              <a:rPr b="0" lang="en" sz="2411">
                <a:solidFill>
                  <a:schemeClr val="lt1"/>
                </a:solidFill>
                <a:latin typeface="Ubuntu Condensed"/>
                <a:ea typeface="Ubuntu Condensed"/>
                <a:cs typeface="Ubuntu Condensed"/>
                <a:sym typeface="Ubuntu Condensed"/>
              </a:rPr>
              <a:t>Thursday 16 February 2022, 9am - </a:t>
            </a:r>
            <a:r>
              <a:rPr b="0" lang="en" sz="2411">
                <a:solidFill>
                  <a:schemeClr val="lt1"/>
                </a:solidFill>
                <a:latin typeface="Ubuntu Condensed"/>
                <a:ea typeface="Ubuntu Condensed"/>
                <a:cs typeface="Ubuntu Condensed"/>
                <a:sym typeface="Ubuntu Condensed"/>
              </a:rPr>
              <a:t>1pm</a:t>
            </a:r>
            <a:endParaRPr b="0" sz="2411">
              <a:solidFill>
                <a:schemeClr val="lt1"/>
              </a:solidFill>
              <a:latin typeface="Ubuntu Condensed"/>
              <a:ea typeface="Ubuntu Condensed"/>
              <a:cs typeface="Ubuntu Condensed"/>
              <a:sym typeface="Ubuntu Condensed"/>
            </a:endParaRPr>
          </a:p>
          <a:p>
            <a:pPr indent="0" lvl="0" marL="0" rtl="0" algn="l">
              <a:lnSpc>
                <a:spcPct val="115000"/>
              </a:lnSpc>
              <a:spcBef>
                <a:spcPts val="0"/>
              </a:spcBef>
              <a:spcAft>
                <a:spcPts val="0"/>
              </a:spcAft>
              <a:buNone/>
            </a:pPr>
            <a:r>
              <a:rPr b="0" lang="en" sz="2011">
                <a:solidFill>
                  <a:schemeClr val="lt1"/>
                </a:solidFill>
                <a:latin typeface="Ubuntu Condensed"/>
                <a:ea typeface="Ubuntu Condensed"/>
                <a:cs typeface="Ubuntu Condensed"/>
                <a:sym typeface="Ubuntu Condensed"/>
              </a:rPr>
              <a:t>Motor Sports House</a:t>
            </a:r>
            <a:endParaRPr b="0" sz="2011">
              <a:solidFill>
                <a:schemeClr val="lt1"/>
              </a:solidFill>
              <a:latin typeface="Ubuntu Condensed"/>
              <a:ea typeface="Ubuntu Condensed"/>
              <a:cs typeface="Ubuntu Condensed"/>
              <a:sym typeface="Ubuntu Condensed"/>
            </a:endParaRPr>
          </a:p>
          <a:p>
            <a:pPr indent="0" lvl="0" marL="0" rtl="0" algn="l">
              <a:lnSpc>
                <a:spcPct val="115000"/>
              </a:lnSpc>
              <a:spcBef>
                <a:spcPts val="0"/>
              </a:spcBef>
              <a:spcAft>
                <a:spcPts val="0"/>
              </a:spcAft>
              <a:buNone/>
            </a:pPr>
            <a:r>
              <a:rPr b="0" lang="en" sz="2011">
                <a:solidFill>
                  <a:schemeClr val="lt1"/>
                </a:solidFill>
                <a:latin typeface="Ubuntu Condensed"/>
                <a:ea typeface="Ubuntu Condensed"/>
                <a:cs typeface="Ubuntu Condensed"/>
                <a:sym typeface="Ubuntu Condensed"/>
              </a:rPr>
              <a:t>Hidden Valley Raceway, Berrimah</a:t>
            </a:r>
            <a:endParaRPr b="0" sz="2011">
              <a:solidFill>
                <a:schemeClr val="lt1"/>
              </a:solidFill>
              <a:latin typeface="Ubuntu Condensed"/>
              <a:ea typeface="Ubuntu Condensed"/>
              <a:cs typeface="Ubuntu Condensed"/>
              <a:sym typeface="Ubuntu Condensed"/>
            </a:endParaRPr>
          </a:p>
          <a:p>
            <a:pPr indent="0" lvl="0" marL="0" rtl="0" algn="l">
              <a:lnSpc>
                <a:spcPct val="115000"/>
              </a:lnSpc>
              <a:spcBef>
                <a:spcPts val="0"/>
              </a:spcBef>
              <a:spcAft>
                <a:spcPts val="0"/>
              </a:spcAft>
              <a:buNone/>
            </a:pPr>
            <a:r>
              <a:t/>
            </a:r>
            <a:endParaRPr b="0" sz="2011">
              <a:solidFill>
                <a:schemeClr val="lt1"/>
              </a:solidFill>
              <a:latin typeface="Ubuntu Condensed"/>
              <a:ea typeface="Ubuntu Condensed"/>
              <a:cs typeface="Ubuntu Condensed"/>
              <a:sym typeface="Ubuntu Condensed"/>
            </a:endParaRPr>
          </a:p>
        </p:txBody>
      </p:sp>
      <p:sp>
        <p:nvSpPr>
          <p:cNvPr id="174" name="Google Shape;174;p23"/>
          <p:cNvSpPr txBox="1"/>
          <p:nvPr/>
        </p:nvSpPr>
        <p:spPr>
          <a:xfrm>
            <a:off x="476075" y="3183100"/>
            <a:ext cx="3577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Ubuntu Condensed"/>
                <a:ea typeface="Ubuntu Condensed"/>
                <a:cs typeface="Ubuntu Condensed"/>
                <a:sym typeface="Ubuntu Condensed"/>
              </a:rPr>
              <a:t>Save the dates for our 2023 meetings</a:t>
            </a:r>
            <a:endParaRPr>
              <a:latin typeface="Ubuntu Condensed"/>
              <a:ea typeface="Ubuntu Condensed"/>
              <a:cs typeface="Ubuntu Condensed"/>
              <a:sym typeface="Ubuntu Condensed"/>
            </a:endParaRPr>
          </a:p>
          <a:p>
            <a:pPr indent="-317500" lvl="0" marL="457200" rtl="0" algn="l">
              <a:spcBef>
                <a:spcPts val="0"/>
              </a:spcBef>
              <a:spcAft>
                <a:spcPts val="0"/>
              </a:spcAft>
              <a:buSzPts val="1400"/>
              <a:buFont typeface="Ubuntu Condensed"/>
              <a:buChar char="●"/>
            </a:pPr>
            <a:r>
              <a:rPr lang="en">
                <a:latin typeface="Ubuntu Condensed"/>
                <a:ea typeface="Ubuntu Condensed"/>
                <a:cs typeface="Ubuntu Condensed"/>
                <a:sym typeface="Ubuntu Condensed"/>
              </a:rPr>
              <a:t>25 May 2023</a:t>
            </a:r>
            <a:endParaRPr>
              <a:latin typeface="Ubuntu Condensed"/>
              <a:ea typeface="Ubuntu Condensed"/>
              <a:cs typeface="Ubuntu Condensed"/>
              <a:sym typeface="Ubuntu Condensed"/>
            </a:endParaRPr>
          </a:p>
          <a:p>
            <a:pPr indent="-317500" lvl="0" marL="457200" rtl="0" algn="l">
              <a:spcBef>
                <a:spcPts val="0"/>
              </a:spcBef>
              <a:spcAft>
                <a:spcPts val="0"/>
              </a:spcAft>
              <a:buSzPts val="1400"/>
              <a:buFont typeface="Ubuntu Condensed"/>
              <a:buChar char="●"/>
            </a:pPr>
            <a:r>
              <a:rPr lang="en">
                <a:latin typeface="Ubuntu Condensed"/>
                <a:ea typeface="Ubuntu Condensed"/>
                <a:cs typeface="Ubuntu Condensed"/>
                <a:sym typeface="Ubuntu Condensed"/>
              </a:rPr>
              <a:t>19 October 2023</a:t>
            </a:r>
            <a:endParaRPr>
              <a:latin typeface="Ubuntu Condensed"/>
              <a:ea typeface="Ubuntu Condensed"/>
              <a:cs typeface="Ubuntu Condensed"/>
              <a:sym typeface="Ubuntu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4"/>
          <p:cNvSpPr txBox="1"/>
          <p:nvPr>
            <p:ph idx="4294967295" type="title"/>
          </p:nvPr>
        </p:nvSpPr>
        <p:spPr>
          <a:xfrm>
            <a:off x="535775" y="983525"/>
            <a:ext cx="1666200" cy="2459100"/>
          </a:xfrm>
          <a:prstGeom prst="rect">
            <a:avLst/>
          </a:prstGeom>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None/>
            </a:pPr>
            <a:r>
              <a:rPr b="0" lang="en" sz="1577">
                <a:solidFill>
                  <a:schemeClr val="dk1"/>
                </a:solidFill>
                <a:latin typeface="Ubuntu Condensed"/>
                <a:ea typeface="Ubuntu Condensed"/>
                <a:cs typeface="Ubuntu Condensed"/>
                <a:sym typeface="Ubuntu Condensed"/>
              </a:rPr>
              <a:t>Date</a:t>
            </a:r>
            <a:br>
              <a:rPr b="0" lang="en" sz="1800">
                <a:latin typeface="Lato"/>
                <a:ea typeface="Lato"/>
                <a:cs typeface="Lato"/>
                <a:sym typeface="Lato"/>
              </a:rPr>
            </a:br>
            <a:r>
              <a:rPr b="0" lang="en" sz="1100">
                <a:latin typeface="Lato"/>
                <a:ea typeface="Lato"/>
                <a:cs typeface="Lato"/>
                <a:sym typeface="Lato"/>
              </a:rPr>
              <a:t>29 September  2022</a:t>
            </a:r>
            <a:endParaRPr b="0" sz="1100">
              <a:latin typeface="Lato"/>
              <a:ea typeface="Lato"/>
              <a:cs typeface="Lato"/>
              <a:sym typeface="Lato"/>
            </a:endParaRPr>
          </a:p>
          <a:p>
            <a:pPr indent="0" lvl="0" marL="0" rtl="0" algn="l">
              <a:spcBef>
                <a:spcPts val="1600"/>
              </a:spcBef>
              <a:spcAft>
                <a:spcPts val="0"/>
              </a:spcAft>
              <a:buClr>
                <a:schemeClr val="dk2"/>
              </a:buClr>
              <a:buSzPct val="69718"/>
              <a:buFont typeface="Arial"/>
              <a:buNone/>
            </a:pPr>
            <a:r>
              <a:rPr b="0" lang="en" sz="1577">
                <a:solidFill>
                  <a:schemeClr val="dk1"/>
                </a:solidFill>
                <a:latin typeface="Ubuntu Condensed"/>
                <a:ea typeface="Ubuntu Condensed"/>
                <a:cs typeface="Ubuntu Condensed"/>
                <a:sym typeface="Ubuntu Condensed"/>
              </a:rPr>
              <a:t>Time</a:t>
            </a:r>
            <a:br>
              <a:rPr b="0" lang="en" sz="1800">
                <a:latin typeface="Lato"/>
                <a:ea typeface="Lato"/>
                <a:cs typeface="Lato"/>
                <a:sym typeface="Lato"/>
              </a:rPr>
            </a:br>
            <a:r>
              <a:rPr b="0" lang="en" sz="1100">
                <a:latin typeface="Lato"/>
                <a:ea typeface="Lato"/>
                <a:cs typeface="Lato"/>
                <a:sym typeface="Lato"/>
              </a:rPr>
              <a:t>9.00am-1.00pm</a:t>
            </a:r>
            <a:endParaRPr sz="1100">
              <a:latin typeface="Lato"/>
              <a:ea typeface="Lato"/>
              <a:cs typeface="Lato"/>
              <a:sym typeface="Lato"/>
            </a:endParaRPr>
          </a:p>
          <a:p>
            <a:pPr indent="0" lvl="0" marL="0" rtl="0" algn="l">
              <a:spcBef>
                <a:spcPts val="1600"/>
              </a:spcBef>
              <a:spcAft>
                <a:spcPts val="0"/>
              </a:spcAft>
              <a:buClr>
                <a:schemeClr val="dk2"/>
              </a:buClr>
              <a:buSzPct val="69718"/>
              <a:buFont typeface="Arial"/>
              <a:buNone/>
            </a:pPr>
            <a:r>
              <a:rPr b="0" lang="en" sz="1577">
                <a:solidFill>
                  <a:schemeClr val="dk1"/>
                </a:solidFill>
                <a:latin typeface="Ubuntu Condensed"/>
                <a:ea typeface="Ubuntu Condensed"/>
                <a:cs typeface="Ubuntu Condensed"/>
                <a:sym typeface="Ubuntu Condensed"/>
              </a:rPr>
              <a:t>Venue</a:t>
            </a:r>
            <a:br>
              <a:rPr b="0" lang="en" sz="1800">
                <a:latin typeface="Lato"/>
                <a:ea typeface="Lato"/>
                <a:cs typeface="Lato"/>
                <a:sym typeface="Lato"/>
              </a:rPr>
            </a:br>
            <a:r>
              <a:rPr b="0" lang="en" sz="1050">
                <a:latin typeface="Lato"/>
                <a:ea typeface="Lato"/>
                <a:cs typeface="Lato"/>
                <a:sym typeface="Lato"/>
              </a:rPr>
              <a:t>North Australia Conference Room, Development House, 76 The Esplanade, Darwin</a:t>
            </a:r>
            <a:endParaRPr b="0" sz="1050">
              <a:latin typeface="Lato"/>
              <a:ea typeface="Lato"/>
              <a:cs typeface="Lato"/>
              <a:sym typeface="Lato"/>
            </a:endParaRPr>
          </a:p>
          <a:p>
            <a:pPr indent="0" lvl="0" marL="0" rtl="0" algn="l">
              <a:lnSpc>
                <a:spcPct val="100000"/>
              </a:lnSpc>
              <a:spcBef>
                <a:spcPts val="1600"/>
              </a:spcBef>
              <a:spcAft>
                <a:spcPts val="1600"/>
              </a:spcAft>
              <a:buNone/>
            </a:pPr>
            <a:r>
              <a:t/>
            </a:r>
            <a:endParaRPr b="0" sz="1200">
              <a:latin typeface="Lato"/>
              <a:ea typeface="Lato"/>
              <a:cs typeface="Lato"/>
              <a:sym typeface="Lato"/>
            </a:endParaRPr>
          </a:p>
        </p:txBody>
      </p:sp>
      <p:sp>
        <p:nvSpPr>
          <p:cNvPr id="78" name="Google Shape;78;p14"/>
          <p:cNvSpPr txBox="1"/>
          <p:nvPr>
            <p:ph idx="4294967295" type="ctrTitle"/>
          </p:nvPr>
        </p:nvSpPr>
        <p:spPr>
          <a:xfrm>
            <a:off x="2133300" y="322625"/>
            <a:ext cx="4877400" cy="6099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chemeClr val="dk2"/>
              </a:buClr>
              <a:buSzPts val="990"/>
              <a:buFont typeface="Arial"/>
              <a:buNone/>
            </a:pPr>
            <a:r>
              <a:rPr b="0" lang="en" sz="2710">
                <a:solidFill>
                  <a:schemeClr val="dk1"/>
                </a:solidFill>
                <a:latin typeface="Ubuntu Condensed"/>
                <a:ea typeface="Ubuntu Condensed"/>
                <a:cs typeface="Ubuntu Condensed"/>
                <a:sym typeface="Ubuntu Condensed"/>
              </a:rPr>
              <a:t>NTPA Meeting 29/9/22 - Attendance</a:t>
            </a:r>
            <a:endParaRPr b="0" sz="2710">
              <a:solidFill>
                <a:schemeClr val="dk1"/>
              </a:solidFill>
              <a:latin typeface="Ubuntu Condensed"/>
              <a:ea typeface="Ubuntu Condensed"/>
              <a:cs typeface="Ubuntu Condensed"/>
              <a:sym typeface="Ubuntu Condensed"/>
            </a:endParaRPr>
          </a:p>
        </p:txBody>
      </p:sp>
      <p:sp>
        <p:nvSpPr>
          <p:cNvPr id="79" name="Google Shape;79;p14"/>
          <p:cNvSpPr txBox="1"/>
          <p:nvPr>
            <p:ph idx="4294967295" type="title"/>
          </p:nvPr>
        </p:nvSpPr>
        <p:spPr>
          <a:xfrm>
            <a:off x="2133300" y="719500"/>
            <a:ext cx="3942600" cy="3752700"/>
          </a:xfrm>
          <a:prstGeom prst="rect">
            <a:avLst/>
          </a:prstGeom>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None/>
            </a:pPr>
            <a:r>
              <a:rPr b="0" lang="en" sz="1577">
                <a:solidFill>
                  <a:schemeClr val="dk1"/>
                </a:solidFill>
                <a:latin typeface="Ubuntu Condensed"/>
                <a:ea typeface="Ubuntu Condensed"/>
                <a:cs typeface="Ubuntu Condensed"/>
                <a:sym typeface="Ubuntu Condensed"/>
              </a:rPr>
              <a:t>Guests</a:t>
            </a:r>
            <a:br>
              <a:rPr b="0" lang="en" sz="1800">
                <a:latin typeface="Lato"/>
                <a:ea typeface="Lato"/>
                <a:cs typeface="Lato"/>
                <a:sym typeface="Lato"/>
              </a:rPr>
            </a:br>
            <a:r>
              <a:rPr b="0" lang="en" sz="1111">
                <a:latin typeface="Lato"/>
                <a:ea typeface="Lato"/>
                <a:cs typeface="Lato"/>
                <a:sym typeface="Lato"/>
              </a:rPr>
              <a:t>James Cameron and Clare Patterson - Office of the Children’s Commissioner Northern Territory</a:t>
            </a:r>
            <a:endParaRPr b="0" sz="1111">
              <a:latin typeface="Lato"/>
              <a:ea typeface="Lato"/>
              <a:cs typeface="Lato"/>
              <a:sym typeface="Lato"/>
            </a:endParaRPr>
          </a:p>
          <a:p>
            <a:pPr indent="0" lvl="0" marL="0" rtl="0" algn="l">
              <a:lnSpc>
                <a:spcPct val="100000"/>
              </a:lnSpc>
              <a:spcBef>
                <a:spcPts val="800"/>
              </a:spcBef>
              <a:spcAft>
                <a:spcPts val="0"/>
              </a:spcAft>
              <a:buNone/>
            </a:pPr>
            <a:r>
              <a:rPr b="0" lang="en" sz="1111">
                <a:latin typeface="Lato"/>
                <a:ea typeface="Lato"/>
                <a:cs typeface="Lato"/>
                <a:sym typeface="Lato"/>
              </a:rPr>
              <a:t>Sasha Dennis, Rae Hobbs and Sarah Lewis - TFHC</a:t>
            </a:r>
            <a:endParaRPr b="0" sz="1111">
              <a:latin typeface="Lato"/>
              <a:ea typeface="Lato"/>
              <a:cs typeface="Lato"/>
              <a:sym typeface="Lato"/>
            </a:endParaRPr>
          </a:p>
          <a:p>
            <a:pPr indent="0" lvl="0" marL="0" rtl="0" algn="l">
              <a:lnSpc>
                <a:spcPct val="100000"/>
              </a:lnSpc>
              <a:spcBef>
                <a:spcPts val="800"/>
              </a:spcBef>
              <a:spcAft>
                <a:spcPts val="0"/>
              </a:spcAft>
              <a:buNone/>
            </a:pPr>
            <a:r>
              <a:rPr b="0" lang="en" sz="1111">
                <a:latin typeface="Lato"/>
                <a:ea typeface="Lato"/>
                <a:cs typeface="Lato"/>
                <a:sym typeface="Lato"/>
              </a:rPr>
              <a:t>A/Prof Tim Moore - Institute of Child Protection Studies, Australian Catholic University </a:t>
            </a:r>
            <a:endParaRPr b="0" sz="1111">
              <a:latin typeface="Lato"/>
              <a:ea typeface="Lato"/>
              <a:cs typeface="Lato"/>
              <a:sym typeface="Lato"/>
            </a:endParaRPr>
          </a:p>
          <a:p>
            <a:pPr indent="0" lvl="0" marL="0" rtl="0" algn="l">
              <a:spcBef>
                <a:spcPts val="800"/>
              </a:spcBef>
              <a:spcAft>
                <a:spcPts val="0"/>
              </a:spcAft>
              <a:buNone/>
            </a:pPr>
            <a:r>
              <a:rPr b="0" lang="en" sz="1577">
                <a:solidFill>
                  <a:schemeClr val="dk1"/>
                </a:solidFill>
                <a:latin typeface="Ubuntu Condensed"/>
                <a:ea typeface="Ubuntu Condensed"/>
                <a:cs typeface="Ubuntu Condensed"/>
                <a:sym typeface="Ubuntu Condensed"/>
              </a:rPr>
              <a:t>Present</a:t>
            </a:r>
            <a:br>
              <a:rPr b="0" lang="en" sz="1800">
                <a:latin typeface="Lato"/>
                <a:ea typeface="Lato"/>
                <a:cs typeface="Lato"/>
                <a:sym typeface="Lato"/>
              </a:rPr>
            </a:br>
            <a:r>
              <a:rPr b="0" lang="en" sz="1100">
                <a:latin typeface="Lato"/>
                <a:ea typeface="Lato"/>
                <a:cs typeface="Lato"/>
                <a:sym typeface="Lato"/>
              </a:rPr>
              <a:t>Alex Bruce – Hospitality NT</a:t>
            </a:r>
            <a:br>
              <a:rPr b="0" lang="en" sz="1100">
                <a:latin typeface="Lato"/>
                <a:ea typeface="Lato"/>
                <a:cs typeface="Lato"/>
                <a:sym typeface="Lato"/>
              </a:rPr>
            </a:br>
            <a:r>
              <a:rPr b="0" lang="en" sz="1100">
                <a:latin typeface="Lato"/>
                <a:ea typeface="Lato"/>
                <a:cs typeface="Lato"/>
                <a:sym typeface="Lato"/>
              </a:rPr>
              <a:t>Darran Plumb - FAST</a:t>
            </a:r>
            <a:br>
              <a:rPr b="0" lang="en" sz="1100">
                <a:latin typeface="Lato"/>
                <a:ea typeface="Lato"/>
                <a:cs typeface="Lato"/>
                <a:sym typeface="Lato"/>
              </a:rPr>
            </a:br>
            <a:r>
              <a:rPr b="0" lang="en" sz="1100">
                <a:latin typeface="Lato"/>
                <a:ea typeface="Lato"/>
                <a:cs typeface="Lato"/>
                <a:sym typeface="Lato"/>
              </a:rPr>
              <a:t>Estella Ega - Multicultural Council of the NT (MCNT)</a:t>
            </a:r>
            <a:br>
              <a:rPr b="0" lang="en" sz="1100">
                <a:latin typeface="Lato"/>
                <a:ea typeface="Lato"/>
                <a:cs typeface="Lato"/>
                <a:sym typeface="Lato"/>
              </a:rPr>
            </a:br>
            <a:r>
              <a:rPr b="0" lang="en" sz="1100">
                <a:latin typeface="Lato"/>
                <a:ea typeface="Lato"/>
                <a:cs typeface="Lato"/>
                <a:sym typeface="Lato"/>
              </a:rPr>
              <a:t>Gill Yearsley – PHN NT</a:t>
            </a:r>
            <a:br>
              <a:rPr b="0" lang="en" sz="1100">
                <a:latin typeface="Lato"/>
                <a:ea typeface="Lato"/>
                <a:cs typeface="Lato"/>
                <a:sym typeface="Lato"/>
              </a:rPr>
            </a:br>
            <a:r>
              <a:rPr b="0" lang="en" sz="1100">
                <a:latin typeface="Lato"/>
                <a:ea typeface="Lato"/>
                <a:cs typeface="Lato"/>
                <a:sym typeface="Lato"/>
              </a:rPr>
              <a:t>Isaac Johnstone - NAPCAN Youth Advisory Committee (YAC) </a:t>
            </a:r>
            <a:br>
              <a:rPr b="0" lang="en" sz="1100">
                <a:latin typeface="Lato"/>
                <a:ea typeface="Lato"/>
                <a:cs typeface="Lato"/>
                <a:sym typeface="Lato"/>
              </a:rPr>
            </a:br>
            <a:r>
              <a:rPr b="0" lang="en" sz="1100">
                <a:latin typeface="Lato"/>
                <a:ea typeface="Lato"/>
                <a:cs typeface="Lato"/>
                <a:sym typeface="Lato"/>
              </a:rPr>
              <a:t>Hakon Dyrting - NAPCAN Youth Advisory Committee (YAC)</a:t>
            </a:r>
            <a:br>
              <a:rPr b="0" lang="en" sz="1100">
                <a:latin typeface="Lato"/>
                <a:ea typeface="Lato"/>
                <a:cs typeface="Lato"/>
                <a:sym typeface="Lato"/>
              </a:rPr>
            </a:br>
            <a:r>
              <a:rPr b="0" lang="en" sz="1100">
                <a:latin typeface="Lato"/>
                <a:ea typeface="Lato"/>
                <a:cs typeface="Lato"/>
                <a:sym typeface="Lato"/>
              </a:rPr>
              <a:t>Janet Williams-Smith - ECA</a:t>
            </a:r>
            <a:br>
              <a:rPr b="0" lang="en" sz="1100">
                <a:latin typeface="Lato"/>
                <a:ea typeface="Lato"/>
                <a:cs typeface="Lato"/>
                <a:sym typeface="Lato"/>
              </a:rPr>
            </a:br>
            <a:r>
              <a:rPr b="0" lang="en" sz="1100">
                <a:latin typeface="Lato"/>
                <a:ea typeface="Lato"/>
                <a:cs typeface="Lato"/>
                <a:sym typeface="Lato"/>
              </a:rPr>
              <a:t>Joshua Morris - NAPCAN Youth Advisory Committee (YAC)|</a:t>
            </a:r>
            <a:br>
              <a:rPr b="0" lang="en" sz="1100">
                <a:latin typeface="Lato"/>
                <a:ea typeface="Lato"/>
                <a:cs typeface="Lato"/>
                <a:sym typeface="Lato"/>
              </a:rPr>
            </a:br>
            <a:r>
              <a:rPr b="0" lang="en" sz="1100">
                <a:latin typeface="Lato"/>
                <a:ea typeface="Lato"/>
                <a:cs typeface="Lato"/>
                <a:sym typeface="Lato"/>
              </a:rPr>
              <a:t>Kris Styles - NAPCAN</a:t>
            </a:r>
            <a:br>
              <a:rPr b="0" lang="en" sz="1100">
                <a:latin typeface="Lato"/>
                <a:ea typeface="Lato"/>
                <a:cs typeface="Lato"/>
                <a:sym typeface="Lato"/>
              </a:rPr>
            </a:br>
            <a:r>
              <a:rPr b="0" lang="en" sz="1100">
                <a:latin typeface="Lato"/>
                <a:ea typeface="Lato"/>
                <a:cs typeface="Lato"/>
                <a:sym typeface="Lato"/>
              </a:rPr>
              <a:t>Leesa Waters – NAPCAN</a:t>
            </a:r>
            <a:br>
              <a:rPr b="0" lang="en" sz="1100">
                <a:latin typeface="Lato"/>
                <a:ea typeface="Lato"/>
                <a:cs typeface="Lato"/>
                <a:sym typeface="Lato"/>
              </a:rPr>
            </a:br>
            <a:r>
              <a:rPr b="0" lang="en" sz="1100">
                <a:latin typeface="Lato"/>
                <a:ea typeface="Lato"/>
                <a:cs typeface="Lato"/>
                <a:sym typeface="Lato"/>
              </a:rPr>
              <a:t>Meron Looney – NTPA Secretariat (NAPCAN)</a:t>
            </a:r>
            <a:br>
              <a:rPr b="0" lang="en" sz="1100">
                <a:latin typeface="Lato"/>
                <a:ea typeface="Lato"/>
                <a:cs typeface="Lato"/>
                <a:sym typeface="Lato"/>
              </a:rPr>
            </a:br>
            <a:r>
              <a:rPr b="0" lang="en" sz="1100">
                <a:latin typeface="Lato"/>
                <a:ea typeface="Lato"/>
                <a:cs typeface="Lato"/>
                <a:sym typeface="Lato"/>
              </a:rPr>
              <a:t>Nicole Hucks – Office of the Children’s Commissioner NT (A/Chair)</a:t>
            </a:r>
            <a:br>
              <a:rPr b="0" lang="en" sz="1100">
                <a:latin typeface="Lato"/>
                <a:ea typeface="Lato"/>
                <a:cs typeface="Lato"/>
                <a:sym typeface="Lato"/>
              </a:rPr>
            </a:br>
            <a:r>
              <a:rPr b="0" lang="en" sz="1100">
                <a:latin typeface="Lato"/>
                <a:ea typeface="Lato"/>
                <a:cs typeface="Lato"/>
                <a:sym typeface="Lato"/>
              </a:rPr>
              <a:t>Terri-Ann Maney - Relationships Australia NT</a:t>
            </a:r>
            <a:br>
              <a:rPr b="0" lang="en" sz="1100">
                <a:solidFill>
                  <a:srgbClr val="00FF00"/>
                </a:solidFill>
                <a:latin typeface="Lato"/>
                <a:ea typeface="Lato"/>
                <a:cs typeface="Lato"/>
                <a:sym typeface="Lato"/>
              </a:rPr>
            </a:br>
            <a:r>
              <a:rPr b="0" lang="en" sz="1111">
                <a:latin typeface="Lato"/>
                <a:ea typeface="Lato"/>
                <a:cs typeface="Lato"/>
                <a:sym typeface="Lato"/>
              </a:rPr>
              <a:t>Tim Moore - Australian Catholic University</a:t>
            </a:r>
            <a:br>
              <a:rPr b="0" lang="en" sz="1111">
                <a:latin typeface="Lato"/>
                <a:ea typeface="Lato"/>
                <a:cs typeface="Lato"/>
                <a:sym typeface="Lato"/>
              </a:rPr>
            </a:br>
            <a:br>
              <a:rPr b="0" lang="en" sz="1100">
                <a:latin typeface="Lato"/>
                <a:ea typeface="Lato"/>
                <a:cs typeface="Lato"/>
                <a:sym typeface="Lato"/>
              </a:rPr>
            </a:br>
            <a:br>
              <a:rPr b="0" lang="en" sz="1100">
                <a:latin typeface="Lato"/>
                <a:ea typeface="Lato"/>
                <a:cs typeface="Lato"/>
                <a:sym typeface="Lato"/>
              </a:rPr>
            </a:br>
            <a:endParaRPr b="0" sz="1100">
              <a:latin typeface="Lato"/>
              <a:ea typeface="Lato"/>
              <a:cs typeface="Lato"/>
              <a:sym typeface="Lato"/>
            </a:endParaRPr>
          </a:p>
          <a:p>
            <a:pPr indent="0" lvl="0" marL="0" rtl="0" algn="l">
              <a:lnSpc>
                <a:spcPct val="100000"/>
              </a:lnSpc>
              <a:spcBef>
                <a:spcPts val="1600"/>
              </a:spcBef>
              <a:spcAft>
                <a:spcPts val="1600"/>
              </a:spcAft>
              <a:buNone/>
            </a:pPr>
            <a:r>
              <a:t/>
            </a:r>
            <a:endParaRPr b="0" sz="1200">
              <a:latin typeface="Lato"/>
              <a:ea typeface="Lato"/>
              <a:cs typeface="Lato"/>
              <a:sym typeface="Lato"/>
            </a:endParaRPr>
          </a:p>
        </p:txBody>
      </p:sp>
      <p:sp>
        <p:nvSpPr>
          <p:cNvPr id="80" name="Google Shape;80;p14"/>
          <p:cNvSpPr txBox="1"/>
          <p:nvPr>
            <p:ph idx="4294967295" type="title"/>
          </p:nvPr>
        </p:nvSpPr>
        <p:spPr>
          <a:xfrm>
            <a:off x="6127725" y="1389275"/>
            <a:ext cx="2923800" cy="29055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1600"/>
              </a:spcAft>
              <a:buNone/>
            </a:pPr>
            <a:r>
              <a:rPr b="0" lang="en" sz="1400">
                <a:solidFill>
                  <a:schemeClr val="dk1"/>
                </a:solidFill>
                <a:latin typeface="Ubuntu Condensed"/>
                <a:ea typeface="Ubuntu Condensed"/>
                <a:cs typeface="Ubuntu Condensed"/>
                <a:sym typeface="Ubuntu Condensed"/>
              </a:rPr>
              <a:t>Apologies</a:t>
            </a:r>
            <a:br>
              <a:rPr b="0" lang="en" sz="1800">
                <a:latin typeface="Lato"/>
                <a:ea typeface="Lato"/>
                <a:cs typeface="Lato"/>
                <a:sym typeface="Lato"/>
              </a:rPr>
            </a:br>
            <a:r>
              <a:rPr b="0" lang="en" sz="1000">
                <a:latin typeface="Lato"/>
                <a:ea typeface="Lato"/>
                <a:cs typeface="Lato"/>
                <a:sym typeface="Lato"/>
              </a:rPr>
              <a:t>Alan Cass – Menzies School of Health Research</a:t>
            </a:r>
            <a:br>
              <a:rPr b="0" lang="en" sz="1000">
                <a:latin typeface="Lato"/>
                <a:ea typeface="Lato"/>
                <a:cs typeface="Lato"/>
                <a:sym typeface="Lato"/>
              </a:rPr>
            </a:br>
            <a:r>
              <a:rPr b="0" lang="en" sz="1000">
                <a:latin typeface="Lato"/>
                <a:ea typeface="Lato"/>
                <a:cs typeface="Lato"/>
                <a:sym typeface="Lato"/>
              </a:rPr>
              <a:t>Bill Dawe - Aus Red Cross</a:t>
            </a:r>
            <a:br>
              <a:rPr b="0" lang="en" sz="1000">
                <a:latin typeface="Lato"/>
                <a:ea typeface="Lato"/>
                <a:cs typeface="Lato"/>
                <a:sym typeface="Lato"/>
              </a:rPr>
            </a:br>
            <a:r>
              <a:rPr b="0" lang="en" sz="1000">
                <a:latin typeface="Lato"/>
                <a:ea typeface="Lato"/>
                <a:cs typeface="Lato"/>
                <a:sym typeface="Lato"/>
              </a:rPr>
              <a:t>Christine Smith – Catholic Education</a:t>
            </a:r>
            <a:br>
              <a:rPr b="0" lang="en" sz="1000">
                <a:latin typeface="Lato"/>
                <a:ea typeface="Lato"/>
                <a:cs typeface="Lato"/>
                <a:sym typeface="Lato"/>
              </a:rPr>
            </a:br>
            <a:r>
              <a:rPr b="0" lang="en" sz="1000">
                <a:latin typeface="Lato"/>
                <a:ea typeface="Lato"/>
                <a:cs typeface="Lato"/>
                <a:sym typeface="Lato"/>
              </a:rPr>
              <a:t>Dave Pugh – Anglicare</a:t>
            </a:r>
            <a:br>
              <a:rPr b="0" lang="en" sz="1000">
                <a:latin typeface="Lato"/>
                <a:ea typeface="Lato"/>
                <a:cs typeface="Lato"/>
                <a:sym typeface="Lato"/>
              </a:rPr>
            </a:br>
            <a:r>
              <a:rPr b="0" lang="en" sz="1000">
                <a:latin typeface="Lato"/>
                <a:ea typeface="Lato"/>
                <a:cs typeface="Lato"/>
                <a:sym typeface="Lato"/>
              </a:rPr>
              <a:t>Deborah Di Natale – NTCOSS</a:t>
            </a:r>
            <a:br>
              <a:rPr b="0" lang="en" sz="1000">
                <a:latin typeface="Lato"/>
                <a:ea typeface="Lato"/>
                <a:cs typeface="Lato"/>
                <a:sym typeface="Lato"/>
              </a:rPr>
            </a:br>
            <a:r>
              <a:rPr b="0" lang="en" sz="1000">
                <a:latin typeface="Lato"/>
                <a:ea typeface="Lato"/>
                <a:cs typeface="Lato"/>
                <a:sym typeface="Lato"/>
              </a:rPr>
              <a:t>Donald Boyanton – Sport Integrity NT</a:t>
            </a:r>
            <a:br>
              <a:rPr b="0" lang="en" sz="1000">
                <a:latin typeface="Lato"/>
                <a:ea typeface="Lato"/>
                <a:cs typeface="Lato"/>
                <a:sym typeface="Lato"/>
              </a:rPr>
            </a:br>
            <a:r>
              <a:rPr b="0" lang="en" sz="1000">
                <a:latin typeface="Lato"/>
                <a:ea typeface="Lato"/>
                <a:cs typeface="Lato"/>
                <a:sym typeface="Lato"/>
              </a:rPr>
              <a:t>Her Hon Elizabeth Morris - NT Local Court/Children’s Court</a:t>
            </a:r>
            <a:br>
              <a:rPr b="0" lang="en" sz="1000">
                <a:latin typeface="Lato"/>
                <a:ea typeface="Lato"/>
                <a:cs typeface="Lato"/>
                <a:sym typeface="Lato"/>
              </a:rPr>
            </a:br>
            <a:r>
              <a:rPr b="0" lang="en" sz="1000">
                <a:latin typeface="Lato"/>
                <a:ea typeface="Lato"/>
                <a:cs typeface="Lato"/>
                <a:sym typeface="Lato"/>
              </a:rPr>
              <a:t>Dr Edwin Joseph - MCNT</a:t>
            </a:r>
            <a:br>
              <a:rPr b="0" lang="en" sz="1000">
                <a:latin typeface="Lato"/>
                <a:ea typeface="Lato"/>
                <a:cs typeface="Lato"/>
                <a:sym typeface="Lato"/>
              </a:rPr>
            </a:br>
            <a:r>
              <a:rPr b="0" lang="en" sz="1000">
                <a:latin typeface="Lato"/>
                <a:ea typeface="Lato"/>
                <a:cs typeface="Lato"/>
                <a:sym typeface="Lato"/>
              </a:rPr>
              <a:t>Gail Barker – AISNT</a:t>
            </a:r>
            <a:br>
              <a:rPr b="0" lang="en" sz="1000">
                <a:latin typeface="Lato"/>
                <a:ea typeface="Lato"/>
                <a:cs typeface="Lato"/>
                <a:sym typeface="Lato"/>
              </a:rPr>
            </a:br>
            <a:r>
              <a:rPr b="0" lang="en" sz="1000">
                <a:latin typeface="Lato"/>
                <a:ea typeface="Lato"/>
                <a:cs typeface="Lato"/>
                <a:sym typeface="Lato"/>
              </a:rPr>
              <a:t>Greg Ireland – Chamber of Commerce</a:t>
            </a:r>
            <a:br>
              <a:rPr b="0" lang="en" sz="1000">
                <a:latin typeface="Lato"/>
                <a:ea typeface="Lato"/>
                <a:cs typeface="Lato"/>
                <a:sym typeface="Lato"/>
              </a:rPr>
            </a:br>
            <a:r>
              <a:rPr b="0" lang="en" sz="1000">
                <a:latin typeface="Lato"/>
                <a:ea typeface="Lato"/>
                <a:cs typeface="Lato"/>
                <a:sym typeface="Lato"/>
              </a:rPr>
              <a:t>Jayne Lloyd - CatholicCare</a:t>
            </a:r>
            <a:br>
              <a:rPr b="0" lang="en" sz="1000">
                <a:latin typeface="Lato"/>
                <a:ea typeface="Lato"/>
                <a:cs typeface="Lato"/>
                <a:sym typeface="Lato"/>
              </a:rPr>
            </a:br>
            <a:r>
              <a:rPr b="0" lang="en" sz="1000">
                <a:latin typeface="Lato"/>
                <a:ea typeface="Lato"/>
                <a:cs typeface="Lato"/>
                <a:sym typeface="Lato"/>
              </a:rPr>
              <a:t>Jeanette Kerr – TFHC</a:t>
            </a:r>
            <a:br>
              <a:rPr b="0" lang="en" sz="1000">
                <a:latin typeface="Lato"/>
                <a:ea typeface="Lato"/>
                <a:cs typeface="Lato"/>
                <a:sym typeface="Lato"/>
              </a:rPr>
            </a:br>
            <a:r>
              <a:rPr b="0" lang="en" sz="1000">
                <a:latin typeface="Lato"/>
                <a:ea typeface="Lato"/>
                <a:cs typeface="Lato"/>
                <a:sym typeface="Lato"/>
              </a:rPr>
              <a:t>Megan Mitchell </a:t>
            </a:r>
            <a:br>
              <a:rPr b="0" lang="en" sz="1000">
                <a:latin typeface="Lato"/>
                <a:ea typeface="Lato"/>
                <a:cs typeface="Lato"/>
                <a:sym typeface="Lato"/>
              </a:rPr>
            </a:br>
            <a:r>
              <a:rPr b="0" lang="en" sz="1000">
                <a:latin typeface="Lato"/>
                <a:ea typeface="Lato"/>
                <a:cs typeface="Lato"/>
                <a:sym typeface="Lato"/>
              </a:rPr>
              <a:t>Michael White – PFES</a:t>
            </a:r>
            <a:br>
              <a:rPr b="0" lang="en" sz="1000">
                <a:latin typeface="Lato"/>
                <a:ea typeface="Lato"/>
                <a:cs typeface="Lato"/>
                <a:sym typeface="Lato"/>
              </a:rPr>
            </a:br>
            <a:r>
              <a:rPr b="0" lang="en" sz="1000">
                <a:latin typeface="Lato"/>
                <a:ea typeface="Lato"/>
                <a:cs typeface="Lato"/>
                <a:sym typeface="Lato"/>
              </a:rPr>
              <a:t>Peter Burnheim - AADANT</a:t>
            </a:r>
            <a:br>
              <a:rPr b="0" lang="en" sz="1000">
                <a:latin typeface="Lato"/>
                <a:ea typeface="Lato"/>
                <a:cs typeface="Lato"/>
                <a:sym typeface="Lato"/>
              </a:rPr>
            </a:br>
            <a:r>
              <a:rPr b="0" lang="en" sz="1000">
                <a:latin typeface="Lato"/>
                <a:ea typeface="Lato"/>
                <a:cs typeface="Lato"/>
                <a:sym typeface="Lato"/>
              </a:rPr>
              <a:t>Priscilla Atkins – NAAJA</a:t>
            </a:r>
            <a:br>
              <a:rPr b="0" lang="en" sz="1000">
                <a:latin typeface="Lato"/>
                <a:ea typeface="Lato"/>
                <a:cs typeface="Lato"/>
                <a:sym typeface="Lato"/>
              </a:rPr>
            </a:br>
            <a:r>
              <a:rPr b="0" lang="en" sz="1000">
                <a:latin typeface="Lato"/>
                <a:ea typeface="Lato"/>
                <a:cs typeface="Lato"/>
                <a:sym typeface="Lato"/>
              </a:rPr>
              <a:t>Sam Jeffries – NIAA</a:t>
            </a:r>
            <a:br>
              <a:rPr b="0" lang="en" sz="1000">
                <a:latin typeface="Lato"/>
                <a:ea typeface="Lato"/>
                <a:cs typeface="Lato"/>
                <a:sym typeface="Lato"/>
              </a:rPr>
            </a:br>
            <a:r>
              <a:rPr b="0" lang="en" sz="1000">
                <a:latin typeface="Lato"/>
                <a:ea typeface="Lato"/>
                <a:cs typeface="Lato"/>
                <a:sym typeface="Lato"/>
              </a:rPr>
              <a:t>Sean Holden – LGANT</a:t>
            </a:r>
            <a:br>
              <a:rPr b="0" lang="en" sz="1000">
                <a:latin typeface="Lato"/>
                <a:ea typeface="Lato"/>
                <a:cs typeface="Lato"/>
                <a:sym typeface="Lato"/>
              </a:rPr>
            </a:br>
            <a:r>
              <a:rPr b="0" lang="en" sz="1000">
                <a:latin typeface="Lato"/>
                <a:ea typeface="Lato"/>
                <a:cs typeface="Lato"/>
                <a:sym typeface="Lato"/>
              </a:rPr>
              <a:t>Susan Wellfair – Playgroup NT</a:t>
            </a:r>
            <a:br>
              <a:rPr b="0" lang="en" sz="1000">
                <a:latin typeface="Lato"/>
                <a:ea typeface="Lato"/>
                <a:cs typeface="Lato"/>
                <a:sym typeface="Lato"/>
              </a:rPr>
            </a:br>
            <a:r>
              <a:rPr b="0" lang="en" sz="1100">
                <a:latin typeface="Lato"/>
                <a:ea typeface="Lato"/>
                <a:cs typeface="Lato"/>
                <a:sym typeface="Lato"/>
              </a:rPr>
              <a:t>Tracy Adams – Yourtown</a:t>
            </a:r>
            <a:br>
              <a:rPr b="0" lang="en" sz="1000">
                <a:latin typeface="Lato"/>
                <a:ea typeface="Lato"/>
                <a:cs typeface="Lato"/>
                <a:sym typeface="Lato"/>
              </a:rPr>
            </a:br>
            <a:r>
              <a:rPr b="0" lang="en" sz="1000">
                <a:latin typeface="Lato"/>
                <a:ea typeface="Lato"/>
                <a:cs typeface="Lato"/>
                <a:sym typeface="Lato"/>
              </a:rPr>
              <a:t>William Daw – Australian Red Cross</a:t>
            </a:r>
            <a:endParaRPr b="0" sz="100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4" name="Shape 84"/>
        <p:cNvGrpSpPr/>
        <p:nvPr/>
      </p:nvGrpSpPr>
      <p:grpSpPr>
        <a:xfrm>
          <a:off x="0" y="0"/>
          <a:ext cx="0" cy="0"/>
          <a:chOff x="0" y="0"/>
          <a:chExt cx="0" cy="0"/>
        </a:xfrm>
      </p:grpSpPr>
      <p:sp>
        <p:nvSpPr>
          <p:cNvPr id="85" name="Google Shape;85;p15"/>
          <p:cNvSpPr txBox="1"/>
          <p:nvPr>
            <p:ph idx="4294967295" type="title"/>
          </p:nvPr>
        </p:nvSpPr>
        <p:spPr>
          <a:xfrm>
            <a:off x="372575" y="1603125"/>
            <a:ext cx="8496600" cy="32310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b="0" lang="en" sz="1377">
                <a:solidFill>
                  <a:schemeClr val="lt1"/>
                </a:solidFill>
                <a:latin typeface="Ubuntu Condensed"/>
                <a:ea typeface="Ubuntu Condensed"/>
                <a:cs typeface="Ubuntu Condensed"/>
                <a:sym typeface="Ubuntu Condensed"/>
              </a:rPr>
              <a:t>Thank you to our speakers:</a:t>
            </a:r>
            <a:endParaRPr b="0" sz="1377">
              <a:solidFill>
                <a:schemeClr val="lt1"/>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Clr>
                <a:schemeClr val="dk2"/>
              </a:buClr>
              <a:buSzPct val="69718"/>
              <a:buFont typeface="Arial"/>
              <a:buNone/>
            </a:pPr>
            <a:r>
              <a:t/>
            </a:r>
            <a:endParaRPr b="0" sz="1577">
              <a:solidFill>
                <a:schemeClr val="lt1"/>
              </a:solidFill>
              <a:latin typeface="Lato"/>
              <a:ea typeface="Lato"/>
              <a:cs typeface="Lato"/>
              <a:sym typeface="Lato"/>
            </a:endParaRPr>
          </a:p>
          <a:p>
            <a:pPr indent="0" lvl="0" marL="0" rtl="0" algn="ctr">
              <a:lnSpc>
                <a:spcPct val="115000"/>
              </a:lnSpc>
              <a:spcBef>
                <a:spcPts val="0"/>
              </a:spcBef>
              <a:spcAft>
                <a:spcPts val="0"/>
              </a:spcAft>
              <a:buClr>
                <a:schemeClr val="dk2"/>
              </a:buClr>
              <a:buSzPct val="49009"/>
              <a:buFont typeface="Arial"/>
              <a:buNone/>
            </a:pPr>
            <a:r>
              <a:rPr b="0" lang="en" sz="2244">
                <a:solidFill>
                  <a:schemeClr val="lt1"/>
                </a:solidFill>
                <a:latin typeface="Ubuntu Condensed"/>
                <a:ea typeface="Ubuntu Condensed"/>
                <a:cs typeface="Ubuntu Condensed"/>
                <a:sym typeface="Ubuntu Condensed"/>
              </a:rPr>
              <a:t>Clare Patterson and James Cameron - Office of </a:t>
            </a:r>
            <a:r>
              <a:rPr b="0" lang="en" sz="2244">
                <a:solidFill>
                  <a:schemeClr val="lt1"/>
                </a:solidFill>
                <a:latin typeface="Ubuntu Condensed"/>
                <a:ea typeface="Ubuntu Condensed"/>
                <a:cs typeface="Ubuntu Condensed"/>
                <a:sym typeface="Ubuntu Condensed"/>
              </a:rPr>
              <a:t>the</a:t>
            </a:r>
            <a:r>
              <a:rPr b="0" lang="en" sz="2244">
                <a:solidFill>
                  <a:schemeClr val="lt1"/>
                </a:solidFill>
                <a:latin typeface="Ubuntu Condensed"/>
                <a:ea typeface="Ubuntu Condensed"/>
                <a:cs typeface="Ubuntu Condensed"/>
                <a:sym typeface="Ubuntu Condensed"/>
              </a:rPr>
              <a:t> Children’s Commissioner NT</a:t>
            </a:r>
            <a:endParaRPr b="0" sz="2244">
              <a:solidFill>
                <a:schemeClr val="lt1"/>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Clr>
                <a:schemeClr val="dk2"/>
              </a:buClr>
              <a:buSzPct val="78571"/>
              <a:buFont typeface="Arial"/>
              <a:buNone/>
            </a:pPr>
            <a:r>
              <a:rPr b="0" lang="en" sz="1400">
                <a:solidFill>
                  <a:schemeClr val="lt1"/>
                </a:solidFill>
                <a:latin typeface="Lato"/>
                <a:ea typeface="Lato"/>
                <a:cs typeface="Lato"/>
                <a:sym typeface="Lato"/>
              </a:rPr>
              <a:t>Connection, Culture and Participation: hearing from </a:t>
            </a:r>
            <a:r>
              <a:rPr b="0" lang="en" sz="1400">
                <a:solidFill>
                  <a:schemeClr val="lt1"/>
                </a:solidFill>
                <a:latin typeface="Lato"/>
                <a:ea typeface="Lato"/>
                <a:cs typeface="Lato"/>
                <a:sym typeface="Lato"/>
              </a:rPr>
              <a:t>children</a:t>
            </a:r>
            <a:r>
              <a:rPr b="0" lang="en" sz="1400">
                <a:solidFill>
                  <a:schemeClr val="lt1"/>
                </a:solidFill>
                <a:latin typeface="Lato"/>
                <a:ea typeface="Lato"/>
                <a:cs typeface="Lato"/>
                <a:sym typeface="Lato"/>
              </a:rPr>
              <a:t> and young people in the NT</a:t>
            </a:r>
            <a:endParaRPr b="0" sz="1400">
              <a:solidFill>
                <a:schemeClr val="lt1"/>
              </a:solidFill>
              <a:latin typeface="Lato"/>
              <a:ea typeface="Lato"/>
              <a:cs typeface="Lato"/>
              <a:sym typeface="Lato"/>
            </a:endParaRPr>
          </a:p>
          <a:p>
            <a:pPr indent="0" lvl="0" marL="0" rtl="0" algn="ctr">
              <a:lnSpc>
                <a:spcPct val="115000"/>
              </a:lnSpc>
              <a:spcBef>
                <a:spcPts val="0"/>
              </a:spcBef>
              <a:spcAft>
                <a:spcPts val="0"/>
              </a:spcAft>
              <a:buNone/>
            </a:pPr>
            <a:r>
              <a:t/>
            </a:r>
            <a:endParaRPr b="0" sz="1400">
              <a:solidFill>
                <a:schemeClr val="lt1"/>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Clr>
                <a:schemeClr val="dk2"/>
              </a:buClr>
              <a:buSzPct val="50000"/>
              <a:buFont typeface="Arial"/>
              <a:buNone/>
            </a:pPr>
            <a:r>
              <a:rPr b="0" lang="en" sz="2200">
                <a:solidFill>
                  <a:schemeClr val="lt1"/>
                </a:solidFill>
                <a:latin typeface="Ubuntu Condensed"/>
                <a:ea typeface="Ubuntu Condensed"/>
                <a:cs typeface="Ubuntu Condensed"/>
                <a:sym typeface="Ubuntu Condensed"/>
              </a:rPr>
              <a:t>Sasha Dennis, Rachelle Hobbs and Sarah Lewis - Territory Families, </a:t>
            </a:r>
            <a:r>
              <a:rPr b="0" lang="en" sz="2200">
                <a:solidFill>
                  <a:schemeClr val="lt1"/>
                </a:solidFill>
                <a:latin typeface="Ubuntu Condensed"/>
                <a:ea typeface="Ubuntu Condensed"/>
                <a:cs typeface="Ubuntu Condensed"/>
                <a:sym typeface="Ubuntu Condensed"/>
              </a:rPr>
              <a:t>Housing</a:t>
            </a:r>
            <a:r>
              <a:rPr b="0" lang="en" sz="2200">
                <a:solidFill>
                  <a:schemeClr val="lt1"/>
                </a:solidFill>
                <a:latin typeface="Ubuntu Condensed"/>
                <a:ea typeface="Ubuntu Condensed"/>
                <a:cs typeface="Ubuntu Condensed"/>
                <a:sym typeface="Ubuntu Condensed"/>
              </a:rPr>
              <a:t> and Communities</a:t>
            </a:r>
            <a:endParaRPr b="0" sz="2200">
              <a:solidFill>
                <a:schemeClr val="lt1"/>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None/>
            </a:pPr>
            <a:r>
              <a:rPr b="0" lang="en" sz="1400">
                <a:solidFill>
                  <a:schemeClr val="lt1"/>
                </a:solidFill>
                <a:latin typeface="Lato"/>
                <a:ea typeface="Lato"/>
                <a:cs typeface="Lato"/>
                <a:sym typeface="Lato"/>
              </a:rPr>
              <a:t>Northern Territory Youth Detention Centres Model of Care </a:t>
            </a:r>
            <a:endParaRPr b="0" sz="1400">
              <a:solidFill>
                <a:schemeClr val="lt1"/>
              </a:solidFill>
              <a:latin typeface="Lato"/>
              <a:ea typeface="Lato"/>
              <a:cs typeface="Lato"/>
              <a:sym typeface="Lato"/>
            </a:endParaRPr>
          </a:p>
          <a:p>
            <a:pPr indent="0" lvl="0" marL="0" rtl="0" algn="ctr">
              <a:lnSpc>
                <a:spcPct val="115000"/>
              </a:lnSpc>
              <a:spcBef>
                <a:spcPts val="0"/>
              </a:spcBef>
              <a:spcAft>
                <a:spcPts val="0"/>
              </a:spcAft>
              <a:buNone/>
            </a:pPr>
            <a:r>
              <a:t/>
            </a:r>
            <a:endParaRPr b="0" sz="1400">
              <a:solidFill>
                <a:schemeClr val="lt1"/>
              </a:solidFill>
              <a:latin typeface="Lato"/>
              <a:ea typeface="Lato"/>
              <a:cs typeface="Lato"/>
              <a:sym typeface="Lato"/>
            </a:endParaRPr>
          </a:p>
          <a:p>
            <a:pPr indent="0" lvl="0" marL="0" rtl="0" algn="ctr">
              <a:lnSpc>
                <a:spcPct val="115000"/>
              </a:lnSpc>
              <a:spcBef>
                <a:spcPts val="0"/>
              </a:spcBef>
              <a:spcAft>
                <a:spcPts val="0"/>
              </a:spcAft>
              <a:buNone/>
            </a:pPr>
            <a:r>
              <a:rPr b="0" lang="en" sz="2200">
                <a:solidFill>
                  <a:schemeClr val="lt1"/>
                </a:solidFill>
                <a:latin typeface="Ubuntu Condensed"/>
                <a:ea typeface="Ubuntu Condensed"/>
                <a:cs typeface="Ubuntu Condensed"/>
                <a:sym typeface="Ubuntu Condensed"/>
              </a:rPr>
              <a:t>A/Prof Tim Moore - Institute of Child Protection Studies, Australian Catholic University</a:t>
            </a:r>
            <a:endParaRPr b="0" sz="2200">
              <a:solidFill>
                <a:srgbClr val="FFFF00"/>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None/>
            </a:pPr>
            <a:r>
              <a:rPr b="0" lang="en" sz="1400">
                <a:solidFill>
                  <a:schemeClr val="lt1"/>
                </a:solidFill>
                <a:latin typeface="Lato"/>
                <a:ea typeface="Lato"/>
                <a:cs typeface="Lato"/>
                <a:sym typeface="Lato"/>
              </a:rPr>
              <a:t>Protective Participation - What does this mean and how do we do it?</a:t>
            </a:r>
            <a:endParaRPr b="0" sz="1800">
              <a:solidFill>
                <a:schemeClr val="lt1"/>
              </a:solidFill>
              <a:latin typeface="Ubuntu Condensed"/>
              <a:ea typeface="Ubuntu Condensed"/>
              <a:cs typeface="Ubuntu Condensed"/>
              <a:sym typeface="Ubuntu Condensed"/>
            </a:endParaRPr>
          </a:p>
        </p:txBody>
      </p:sp>
      <p:sp>
        <p:nvSpPr>
          <p:cNvPr id="86" name="Google Shape;86;p15"/>
          <p:cNvSpPr txBox="1"/>
          <p:nvPr>
            <p:ph idx="4294967295" type="ctrTitle"/>
          </p:nvPr>
        </p:nvSpPr>
        <p:spPr>
          <a:xfrm>
            <a:off x="186600" y="330325"/>
            <a:ext cx="8770800" cy="10986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None/>
            </a:pPr>
            <a:r>
              <a:rPr b="0" lang="en" sz="2911">
                <a:solidFill>
                  <a:schemeClr val="lt1"/>
                </a:solidFill>
                <a:latin typeface="Ubuntu Condensed"/>
                <a:ea typeface="Ubuntu Condensed"/>
                <a:cs typeface="Ubuntu Condensed"/>
                <a:sym typeface="Ubuntu Condensed"/>
              </a:rPr>
              <a:t>Thankyou to all members for your participation</a:t>
            </a:r>
            <a:endParaRPr b="0" sz="2911">
              <a:solidFill>
                <a:schemeClr val="lt1"/>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None/>
            </a:pPr>
            <a:r>
              <a:rPr b="0" lang="en" sz="2911">
                <a:solidFill>
                  <a:schemeClr val="lt1"/>
                </a:solidFill>
                <a:latin typeface="Ubuntu Condensed"/>
                <a:ea typeface="Ubuntu Condensed"/>
                <a:cs typeface="Ubuntu Condensed"/>
                <a:sym typeface="Ubuntu Condensed"/>
              </a:rPr>
              <a:t>in the NTPA meeting, 29 September 2022.</a:t>
            </a:r>
            <a:endParaRPr b="0" sz="2911">
              <a:solidFill>
                <a:schemeClr val="lt1"/>
              </a:solidFill>
              <a:latin typeface="Ubuntu Condensed"/>
              <a:ea typeface="Ubuntu Condensed"/>
              <a:cs typeface="Ubuntu Condensed"/>
              <a:sym typeface="Ubuntu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6"/>
          <p:cNvSpPr txBox="1"/>
          <p:nvPr>
            <p:ph idx="4294967295" type="ctrTitle"/>
          </p:nvPr>
        </p:nvSpPr>
        <p:spPr>
          <a:xfrm>
            <a:off x="186600" y="76200"/>
            <a:ext cx="8770800" cy="527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lang="en" sz="2470">
                <a:solidFill>
                  <a:schemeClr val="lt1"/>
                </a:solidFill>
                <a:latin typeface="Ubuntu Condensed"/>
                <a:ea typeface="Ubuntu Condensed"/>
                <a:cs typeface="Ubuntu Condensed"/>
                <a:sym typeface="Ubuntu Condensed"/>
              </a:rPr>
              <a:t>KEY POINTS AND DISCUSSION (CLARE and JAMES)</a:t>
            </a:r>
            <a:endParaRPr sz="2470">
              <a:solidFill>
                <a:schemeClr val="lt1"/>
              </a:solidFill>
              <a:latin typeface="Ubuntu Condensed"/>
              <a:ea typeface="Ubuntu Condensed"/>
              <a:cs typeface="Ubuntu Condensed"/>
              <a:sym typeface="Ubuntu Condensed"/>
            </a:endParaRPr>
          </a:p>
        </p:txBody>
      </p:sp>
      <p:sp>
        <p:nvSpPr>
          <p:cNvPr id="92" name="Google Shape;92;p16"/>
          <p:cNvSpPr txBox="1"/>
          <p:nvPr>
            <p:ph idx="4294967295" type="title"/>
          </p:nvPr>
        </p:nvSpPr>
        <p:spPr>
          <a:xfrm>
            <a:off x="433350" y="534725"/>
            <a:ext cx="8277300" cy="8211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2"/>
              </a:buClr>
              <a:buSzPts val="1100"/>
              <a:buFont typeface="Arial"/>
              <a:buNone/>
            </a:pPr>
            <a:r>
              <a:rPr b="0" lang="en" sz="1850">
                <a:solidFill>
                  <a:schemeClr val="lt1"/>
                </a:solidFill>
                <a:latin typeface="Ubuntu Condensed"/>
                <a:ea typeface="Ubuntu Condensed"/>
                <a:cs typeface="Ubuntu Condensed"/>
                <a:sym typeface="Ubuntu Condensed"/>
              </a:rPr>
              <a:t>Connection, Culture and Participation: Hearing from children and young people in the NT</a:t>
            </a:r>
            <a:endParaRPr b="0" sz="1850">
              <a:solidFill>
                <a:schemeClr val="lt1"/>
              </a:solidFill>
              <a:latin typeface="Ubuntu Condensed"/>
              <a:ea typeface="Ubuntu Condensed"/>
              <a:cs typeface="Ubuntu Condensed"/>
              <a:sym typeface="Ubuntu Condensed"/>
            </a:endParaRPr>
          </a:p>
        </p:txBody>
      </p:sp>
      <p:sp>
        <p:nvSpPr>
          <p:cNvPr id="93" name="Google Shape;93;p16"/>
          <p:cNvSpPr txBox="1"/>
          <p:nvPr>
            <p:ph idx="4294967295" type="title"/>
          </p:nvPr>
        </p:nvSpPr>
        <p:spPr>
          <a:xfrm>
            <a:off x="113950" y="1412913"/>
            <a:ext cx="5664600" cy="37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Clr>
                <a:schemeClr val="dk2"/>
              </a:buClr>
              <a:buSzPts val="990"/>
              <a:buFont typeface="Arial"/>
              <a:buNone/>
            </a:pPr>
            <a:r>
              <a:rPr lang="en" sz="1520">
                <a:latin typeface="Ubuntu Condensed"/>
                <a:ea typeface="Ubuntu Condensed"/>
                <a:cs typeface="Ubuntu Condensed"/>
                <a:sym typeface="Ubuntu Condensed"/>
              </a:rPr>
              <a:t>ASKED 290 NT CHILDREN AND YOUNG PEOPLE ABOUT THEIR COMMUNITY</a:t>
            </a:r>
            <a:endParaRPr sz="1420">
              <a:latin typeface="Lato"/>
              <a:ea typeface="Lato"/>
              <a:cs typeface="Lato"/>
              <a:sym typeface="Lato"/>
            </a:endParaRPr>
          </a:p>
        </p:txBody>
      </p:sp>
      <p:sp>
        <p:nvSpPr>
          <p:cNvPr id="94" name="Google Shape;94;p16"/>
          <p:cNvSpPr txBox="1"/>
          <p:nvPr>
            <p:ph idx="4294967295" type="title"/>
          </p:nvPr>
        </p:nvSpPr>
        <p:spPr>
          <a:xfrm>
            <a:off x="5382900" y="1842325"/>
            <a:ext cx="3761100" cy="1298700"/>
          </a:xfrm>
          <a:prstGeom prst="rect">
            <a:avLst/>
          </a:prstGeom>
        </p:spPr>
        <p:txBody>
          <a:bodyPr anchorCtr="0" anchor="t" bIns="91425" lIns="91425" spcFirstLastPara="1" rIns="91425" wrap="square" tIns="91425">
            <a:noAutofit/>
          </a:bodyPr>
          <a:lstStyle/>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Children ‘inherit’ family </a:t>
            </a:r>
            <a:r>
              <a:rPr b="0" lang="en" sz="1300">
                <a:solidFill>
                  <a:srgbClr val="6A8D3A"/>
                </a:solidFill>
                <a:latin typeface="Lato"/>
                <a:ea typeface="Lato"/>
                <a:cs typeface="Lato"/>
                <a:sym typeface="Lato"/>
              </a:rPr>
              <a:t>disputes</a:t>
            </a:r>
            <a:r>
              <a:rPr b="0" lang="en" sz="1300">
                <a:solidFill>
                  <a:srgbClr val="6A8D3A"/>
                </a:solidFill>
                <a:latin typeface="Lato"/>
                <a:ea typeface="Lato"/>
                <a:cs typeface="Lato"/>
                <a:sym typeface="Lato"/>
              </a:rPr>
              <a:t> - and feel powerless</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⅓ of NT children live below the poverty line</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1,128 do not have somewhere safe to sleep</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Children recognise the </a:t>
            </a:r>
            <a:r>
              <a:rPr b="0" lang="en" sz="1300">
                <a:solidFill>
                  <a:srgbClr val="6A8D3A"/>
                </a:solidFill>
                <a:latin typeface="Lato"/>
                <a:ea typeface="Lato"/>
                <a:cs typeface="Lato"/>
                <a:sym typeface="Lato"/>
              </a:rPr>
              <a:t>link</a:t>
            </a:r>
            <a:r>
              <a:rPr b="0" lang="en" sz="1300">
                <a:solidFill>
                  <a:srgbClr val="6A8D3A"/>
                </a:solidFill>
                <a:latin typeface="Lato"/>
                <a:ea typeface="Lato"/>
                <a:cs typeface="Lato"/>
                <a:sym typeface="Lato"/>
              </a:rPr>
              <a:t> between an unsafe </a:t>
            </a:r>
            <a:r>
              <a:rPr b="0" lang="en" sz="1300">
                <a:solidFill>
                  <a:srgbClr val="6A8D3A"/>
                </a:solidFill>
                <a:latin typeface="Lato"/>
                <a:ea typeface="Lato"/>
                <a:cs typeface="Lato"/>
                <a:sym typeface="Lato"/>
              </a:rPr>
              <a:t>home</a:t>
            </a:r>
            <a:r>
              <a:rPr b="0" lang="en" sz="1300">
                <a:solidFill>
                  <a:srgbClr val="6A8D3A"/>
                </a:solidFill>
                <a:latin typeface="Lato"/>
                <a:ea typeface="Lato"/>
                <a:cs typeface="Lato"/>
                <a:sym typeface="Lato"/>
              </a:rPr>
              <a:t> environment, impact on schooling and decreased </a:t>
            </a:r>
            <a:r>
              <a:rPr b="0" lang="en" sz="1300">
                <a:solidFill>
                  <a:srgbClr val="6A8D3A"/>
                </a:solidFill>
                <a:latin typeface="Lato"/>
                <a:ea typeface="Lato"/>
                <a:cs typeface="Lato"/>
                <a:sym typeface="Lato"/>
              </a:rPr>
              <a:t>skills/</a:t>
            </a:r>
            <a:r>
              <a:rPr b="0" lang="en" sz="1300">
                <a:solidFill>
                  <a:srgbClr val="6A8D3A"/>
                </a:solidFill>
                <a:latin typeface="Lato"/>
                <a:ea typeface="Lato"/>
                <a:cs typeface="Lato"/>
                <a:sym typeface="Lato"/>
              </a:rPr>
              <a:t>opportunities</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61.5% of NT Aboriginal children in care are not placed </a:t>
            </a:r>
            <a:r>
              <a:rPr b="0" lang="en" sz="1300">
                <a:solidFill>
                  <a:srgbClr val="6A8D3A"/>
                </a:solidFill>
                <a:latin typeface="Lato"/>
                <a:ea typeface="Lato"/>
                <a:cs typeface="Lato"/>
                <a:sym typeface="Lato"/>
              </a:rPr>
              <a:t>according</a:t>
            </a:r>
            <a:r>
              <a:rPr b="0" lang="en" sz="1300">
                <a:solidFill>
                  <a:srgbClr val="6A8D3A"/>
                </a:solidFill>
                <a:latin typeface="Lato"/>
                <a:ea typeface="Lato"/>
                <a:cs typeface="Lato"/>
                <a:sym typeface="Lato"/>
              </a:rPr>
              <a:t> to Aboriginal Child Placement Principle</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56.3% do not have a cultural support plan.</a:t>
            </a:r>
            <a:endParaRPr b="0" sz="1300">
              <a:solidFill>
                <a:srgbClr val="6A8D3A"/>
              </a:solidFill>
              <a:latin typeface="Lato"/>
              <a:ea typeface="Lato"/>
              <a:cs typeface="Lato"/>
              <a:sym typeface="Lato"/>
            </a:endParaRPr>
          </a:p>
        </p:txBody>
      </p:sp>
      <p:sp>
        <p:nvSpPr>
          <p:cNvPr id="95" name="Google Shape;95;p16"/>
          <p:cNvSpPr txBox="1"/>
          <p:nvPr/>
        </p:nvSpPr>
        <p:spPr>
          <a:xfrm>
            <a:off x="6030400" y="1412900"/>
            <a:ext cx="1920900" cy="3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b="1" lang="en" sz="1420">
                <a:latin typeface="Ubuntu Condensed"/>
                <a:ea typeface="Ubuntu Condensed"/>
                <a:cs typeface="Ubuntu Condensed"/>
                <a:sym typeface="Ubuntu Condensed"/>
              </a:rPr>
              <a:t>ISSUES and DISCUSSION</a:t>
            </a:r>
            <a:endParaRPr b="1" sz="1420">
              <a:latin typeface="Lato"/>
              <a:ea typeface="Lato"/>
              <a:cs typeface="Lato"/>
              <a:sym typeface="Lato"/>
            </a:endParaRPr>
          </a:p>
        </p:txBody>
      </p:sp>
      <p:sp>
        <p:nvSpPr>
          <p:cNvPr id="96" name="Google Shape;96;p16"/>
          <p:cNvSpPr txBox="1"/>
          <p:nvPr/>
        </p:nvSpPr>
        <p:spPr>
          <a:xfrm>
            <a:off x="186600" y="1732050"/>
            <a:ext cx="5102100" cy="13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Lato"/>
                <a:ea typeface="Lato"/>
                <a:cs typeface="Lato"/>
                <a:sym typeface="Lato"/>
              </a:rPr>
              <a:t>What they liked:</a:t>
            </a:r>
            <a:endParaRPr b="1" sz="1520">
              <a:solidFill>
                <a:srgbClr val="F46524"/>
              </a:solidFill>
              <a:latin typeface="Lato"/>
              <a:ea typeface="Lato"/>
              <a:cs typeface="Lato"/>
              <a:sym typeface="Lato"/>
            </a:endParaRPr>
          </a:p>
          <a:p>
            <a:pPr indent="-311150" lvl="0" marL="285750" rtl="0" algn="l">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strong connections with friends, family and culture</a:t>
            </a:r>
            <a:endParaRPr sz="1300">
              <a:solidFill>
                <a:schemeClr val="dk1"/>
              </a:solidFill>
              <a:latin typeface="Lato"/>
              <a:ea typeface="Lato"/>
              <a:cs typeface="Lato"/>
              <a:sym typeface="Lato"/>
            </a:endParaRPr>
          </a:p>
          <a:p>
            <a:pPr indent="-311150" lvl="0" marL="285750" rtl="0" algn="l">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spending time together</a:t>
            </a:r>
            <a:endParaRPr sz="1300">
              <a:solidFill>
                <a:schemeClr val="dk1"/>
              </a:solidFill>
              <a:latin typeface="Lato"/>
              <a:ea typeface="Lato"/>
              <a:cs typeface="Lato"/>
              <a:sym typeface="Lato"/>
            </a:endParaRPr>
          </a:p>
          <a:p>
            <a:pPr indent="-311150" lvl="0" marL="285750" rtl="0" algn="l">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activities out bush</a:t>
            </a:r>
            <a:endParaRPr sz="1300">
              <a:solidFill>
                <a:schemeClr val="dk1"/>
              </a:solidFill>
              <a:latin typeface="Lato"/>
              <a:ea typeface="Lato"/>
              <a:cs typeface="Lato"/>
              <a:sym typeface="Lato"/>
            </a:endParaRPr>
          </a:p>
          <a:p>
            <a:pPr indent="-311150" lvl="0" marL="285750" rtl="0" algn="l">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knowing and trusting adults</a:t>
            </a:r>
            <a:endParaRPr sz="1300">
              <a:solidFill>
                <a:schemeClr val="dk1"/>
              </a:solidFill>
              <a:latin typeface="Lato"/>
              <a:ea typeface="Lato"/>
              <a:cs typeface="Lato"/>
              <a:sym typeface="Lato"/>
            </a:endParaRPr>
          </a:p>
          <a:p>
            <a:pPr indent="-311150" lvl="0" marL="285750" rtl="0" algn="l">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when </a:t>
            </a:r>
            <a:r>
              <a:rPr lang="en" sz="1300">
                <a:solidFill>
                  <a:schemeClr val="dk1"/>
                </a:solidFill>
                <a:latin typeface="Lato"/>
                <a:ea typeface="Lato"/>
                <a:cs typeface="Lato"/>
                <a:sym typeface="Lato"/>
              </a:rPr>
              <a:t>schools and activities are </a:t>
            </a:r>
            <a:r>
              <a:rPr lang="en" sz="1300">
                <a:solidFill>
                  <a:schemeClr val="dk1"/>
                </a:solidFill>
                <a:latin typeface="Lato"/>
                <a:ea typeface="Lato"/>
                <a:cs typeface="Lato"/>
                <a:sym typeface="Lato"/>
              </a:rPr>
              <a:t>inclusive and personal.</a:t>
            </a:r>
            <a:endParaRPr sz="1300">
              <a:solidFill>
                <a:srgbClr val="2281AA"/>
              </a:solidFill>
              <a:latin typeface="Lato"/>
              <a:ea typeface="Lato"/>
              <a:cs typeface="Lato"/>
              <a:sym typeface="Lato"/>
            </a:endParaRPr>
          </a:p>
        </p:txBody>
      </p:sp>
      <p:sp>
        <p:nvSpPr>
          <p:cNvPr id="97" name="Google Shape;97;p16"/>
          <p:cNvSpPr txBox="1"/>
          <p:nvPr/>
        </p:nvSpPr>
        <p:spPr>
          <a:xfrm>
            <a:off x="976525" y="3098850"/>
            <a:ext cx="45135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a:solidFill>
                  <a:srgbClr val="2281AA"/>
                </a:solidFill>
                <a:latin typeface="Lato"/>
                <a:ea typeface="Lato"/>
                <a:cs typeface="Lato"/>
                <a:sym typeface="Lato"/>
              </a:rPr>
              <a:t>What they would change:</a:t>
            </a:r>
            <a:r>
              <a:rPr lang="en">
                <a:solidFill>
                  <a:srgbClr val="2281AA"/>
                </a:solidFill>
                <a:latin typeface="Lato"/>
                <a:ea typeface="Lato"/>
                <a:cs typeface="Lato"/>
                <a:sym typeface="Lato"/>
              </a:rPr>
              <a:t> </a:t>
            </a:r>
            <a:endParaRPr>
              <a:solidFill>
                <a:srgbClr val="2281AA"/>
              </a:solidFill>
              <a:latin typeface="Lato"/>
              <a:ea typeface="Lato"/>
              <a:cs typeface="Lato"/>
              <a:sym typeface="Lato"/>
            </a:endParaRPr>
          </a:p>
          <a:p>
            <a:pPr indent="-311150" lvl="0" marL="285750" rtl="0" algn="l">
              <a:spcBef>
                <a:spcPts val="0"/>
              </a:spcBef>
              <a:spcAft>
                <a:spcPts val="0"/>
              </a:spcAft>
              <a:buClr>
                <a:srgbClr val="2281AA"/>
              </a:buClr>
              <a:buSzPts val="1300"/>
              <a:buFont typeface="Lato"/>
              <a:buChar char="-"/>
            </a:pPr>
            <a:r>
              <a:rPr lang="en" sz="1300">
                <a:solidFill>
                  <a:srgbClr val="2281AA"/>
                </a:solidFill>
                <a:latin typeface="Lato"/>
                <a:ea typeface="Lato"/>
                <a:cs typeface="Lato"/>
                <a:sym typeface="Lato"/>
              </a:rPr>
              <a:t>more activities and places appropriate for young people </a:t>
            </a:r>
            <a:endParaRPr sz="1300">
              <a:solidFill>
                <a:srgbClr val="2281AA"/>
              </a:solidFill>
              <a:latin typeface="Lato"/>
              <a:ea typeface="Lato"/>
              <a:cs typeface="Lato"/>
              <a:sym typeface="Lato"/>
            </a:endParaRPr>
          </a:p>
          <a:p>
            <a:pPr indent="-311150" lvl="0" marL="285750" rtl="0" algn="l">
              <a:spcBef>
                <a:spcPts val="0"/>
              </a:spcBef>
              <a:spcAft>
                <a:spcPts val="0"/>
              </a:spcAft>
              <a:buClr>
                <a:srgbClr val="2281AA"/>
              </a:buClr>
              <a:buSzPts val="1300"/>
              <a:buFont typeface="Lato"/>
              <a:buChar char="-"/>
            </a:pPr>
            <a:r>
              <a:rPr lang="en" sz="1300">
                <a:solidFill>
                  <a:srgbClr val="2281AA"/>
                </a:solidFill>
                <a:latin typeface="Lato"/>
                <a:ea typeface="Lato"/>
                <a:cs typeface="Lato"/>
                <a:sym typeface="Lato"/>
              </a:rPr>
              <a:t>less violence and fighting</a:t>
            </a:r>
            <a:endParaRPr sz="1300">
              <a:solidFill>
                <a:srgbClr val="2281AA"/>
              </a:solidFill>
              <a:latin typeface="Lato"/>
              <a:ea typeface="Lato"/>
              <a:cs typeface="Lato"/>
              <a:sym typeface="Lato"/>
            </a:endParaRPr>
          </a:p>
          <a:p>
            <a:pPr indent="-311150" lvl="0" marL="285750" rtl="0" algn="l">
              <a:spcBef>
                <a:spcPts val="0"/>
              </a:spcBef>
              <a:spcAft>
                <a:spcPts val="0"/>
              </a:spcAft>
              <a:buClr>
                <a:srgbClr val="2281AA"/>
              </a:buClr>
              <a:buSzPts val="1300"/>
              <a:buFont typeface="Lato"/>
              <a:buChar char="-"/>
            </a:pPr>
            <a:r>
              <a:rPr lang="en" sz="1300">
                <a:solidFill>
                  <a:srgbClr val="2281AA"/>
                </a:solidFill>
                <a:latin typeface="Lato"/>
                <a:ea typeface="Lato"/>
                <a:cs typeface="Lato"/>
                <a:sym typeface="Lato"/>
              </a:rPr>
              <a:t>more mental health support and resources</a:t>
            </a:r>
            <a:endParaRPr sz="1300">
              <a:solidFill>
                <a:srgbClr val="2281AA"/>
              </a:solidFill>
              <a:latin typeface="Lato"/>
              <a:ea typeface="Lato"/>
              <a:cs typeface="Lato"/>
              <a:sym typeface="Lato"/>
            </a:endParaRPr>
          </a:p>
          <a:p>
            <a:pPr indent="-311150" lvl="0" marL="285750" rtl="0" algn="l">
              <a:spcBef>
                <a:spcPts val="0"/>
              </a:spcBef>
              <a:spcAft>
                <a:spcPts val="0"/>
              </a:spcAft>
              <a:buClr>
                <a:srgbClr val="2281AA"/>
              </a:buClr>
              <a:buSzPts val="1300"/>
              <a:buFont typeface="Lato"/>
              <a:buChar char="-"/>
            </a:pPr>
            <a:r>
              <a:rPr lang="en" sz="1300">
                <a:solidFill>
                  <a:srgbClr val="2281AA"/>
                </a:solidFill>
                <a:latin typeface="Lato"/>
                <a:ea typeface="Lato"/>
                <a:cs typeface="Lato"/>
                <a:sym typeface="Lato"/>
              </a:rPr>
              <a:t>less rubbish</a:t>
            </a:r>
            <a:endParaRPr sz="1300">
              <a:solidFill>
                <a:srgbClr val="2281AA"/>
              </a:solidFill>
              <a:latin typeface="Lato"/>
              <a:ea typeface="Lato"/>
              <a:cs typeface="Lato"/>
              <a:sym typeface="Lato"/>
            </a:endParaRPr>
          </a:p>
          <a:p>
            <a:pPr indent="-311150" lvl="0" marL="285750" rtl="0" algn="l">
              <a:spcBef>
                <a:spcPts val="0"/>
              </a:spcBef>
              <a:spcAft>
                <a:spcPts val="0"/>
              </a:spcAft>
              <a:buClr>
                <a:srgbClr val="2281AA"/>
              </a:buClr>
              <a:buSzPts val="1300"/>
              <a:buFont typeface="Lato"/>
              <a:buChar char="-"/>
            </a:pPr>
            <a:r>
              <a:rPr lang="en" sz="1300">
                <a:solidFill>
                  <a:srgbClr val="2281AA"/>
                </a:solidFill>
                <a:latin typeface="Lato"/>
                <a:ea typeface="Lato"/>
                <a:cs typeface="Lato"/>
                <a:sym typeface="Lato"/>
              </a:rPr>
              <a:t>(young people in more urban settings were concerned </a:t>
            </a:r>
            <a:br>
              <a:rPr lang="en" sz="1300">
                <a:solidFill>
                  <a:srgbClr val="2281AA"/>
                </a:solidFill>
                <a:latin typeface="Lato"/>
                <a:ea typeface="Lato"/>
                <a:cs typeface="Lato"/>
                <a:sym typeface="Lato"/>
              </a:rPr>
            </a:br>
            <a:r>
              <a:rPr lang="en" sz="1300">
                <a:solidFill>
                  <a:srgbClr val="2281AA"/>
                </a:solidFill>
                <a:latin typeface="Lato"/>
                <a:ea typeface="Lato"/>
                <a:cs typeface="Lato"/>
                <a:sym typeface="Lato"/>
              </a:rPr>
              <a:t>about safety).</a:t>
            </a:r>
            <a:endParaRPr sz="1300">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1" name="Shape 101"/>
        <p:cNvGrpSpPr/>
        <p:nvPr/>
      </p:nvGrpSpPr>
      <p:grpSpPr>
        <a:xfrm>
          <a:off x="0" y="0"/>
          <a:ext cx="0" cy="0"/>
          <a:chOff x="0" y="0"/>
          <a:chExt cx="0" cy="0"/>
        </a:xfrm>
      </p:grpSpPr>
      <p:sp>
        <p:nvSpPr>
          <p:cNvPr id="102" name="Google Shape;102;p17"/>
          <p:cNvSpPr txBox="1"/>
          <p:nvPr>
            <p:ph idx="4294967295" type="ctrTitle"/>
          </p:nvPr>
        </p:nvSpPr>
        <p:spPr>
          <a:xfrm>
            <a:off x="186600" y="238800"/>
            <a:ext cx="8770800" cy="527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lang="en" sz="2470">
                <a:solidFill>
                  <a:schemeClr val="lt1"/>
                </a:solidFill>
                <a:latin typeface="Ubuntu Condensed"/>
                <a:ea typeface="Ubuntu Condensed"/>
                <a:cs typeface="Ubuntu Condensed"/>
                <a:sym typeface="Ubuntu Condensed"/>
              </a:rPr>
              <a:t>KEY POINTS AND DISCUSSION (Sasha, Rachelle and Sarah)</a:t>
            </a:r>
            <a:endParaRPr sz="2470">
              <a:solidFill>
                <a:schemeClr val="lt1"/>
              </a:solidFill>
              <a:latin typeface="Ubuntu Condensed"/>
              <a:ea typeface="Ubuntu Condensed"/>
              <a:cs typeface="Ubuntu Condensed"/>
              <a:sym typeface="Ubuntu Condensed"/>
            </a:endParaRPr>
          </a:p>
        </p:txBody>
      </p:sp>
      <p:sp>
        <p:nvSpPr>
          <p:cNvPr id="103" name="Google Shape;103;p17"/>
          <p:cNvSpPr txBox="1"/>
          <p:nvPr>
            <p:ph idx="4294967295" type="title"/>
          </p:nvPr>
        </p:nvSpPr>
        <p:spPr>
          <a:xfrm>
            <a:off x="433350" y="712600"/>
            <a:ext cx="8277300" cy="4824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2"/>
              </a:buClr>
              <a:buSzPts val="1100"/>
              <a:buFont typeface="Arial"/>
              <a:buNone/>
            </a:pPr>
            <a:r>
              <a:rPr b="0" lang="en" sz="1850">
                <a:solidFill>
                  <a:schemeClr val="lt1"/>
                </a:solidFill>
                <a:latin typeface="Ubuntu Condensed"/>
                <a:ea typeface="Ubuntu Condensed"/>
                <a:cs typeface="Ubuntu Condensed"/>
                <a:sym typeface="Ubuntu Condensed"/>
              </a:rPr>
              <a:t>Northern Territory Youth Detention Centres Model of Care </a:t>
            </a:r>
            <a:endParaRPr b="0" sz="1850">
              <a:solidFill>
                <a:schemeClr val="lt1"/>
              </a:solidFill>
              <a:latin typeface="Ubuntu Condensed"/>
              <a:ea typeface="Ubuntu Condensed"/>
              <a:cs typeface="Ubuntu Condensed"/>
              <a:sym typeface="Ubuntu Condensed"/>
            </a:endParaRPr>
          </a:p>
        </p:txBody>
      </p:sp>
      <p:sp>
        <p:nvSpPr>
          <p:cNvPr id="104" name="Google Shape;104;p17"/>
          <p:cNvSpPr txBox="1"/>
          <p:nvPr>
            <p:ph idx="4294967295" type="title"/>
          </p:nvPr>
        </p:nvSpPr>
        <p:spPr>
          <a:xfrm>
            <a:off x="433350" y="1461975"/>
            <a:ext cx="4186200" cy="1366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500">
                <a:latin typeface="Ubuntu Condensed"/>
                <a:ea typeface="Ubuntu Condensed"/>
                <a:cs typeface="Ubuntu Condensed"/>
                <a:sym typeface="Ubuntu Condensed"/>
              </a:rPr>
              <a:t>OVERVIEW:</a:t>
            </a:r>
            <a:endParaRPr sz="1500">
              <a:latin typeface="Ubuntu Condensed"/>
              <a:ea typeface="Ubuntu Condensed"/>
              <a:cs typeface="Ubuntu Condensed"/>
              <a:sym typeface="Ubuntu Condensed"/>
            </a:endParaRPr>
          </a:p>
          <a:p>
            <a:pPr indent="0" lvl="0" marL="0" rtl="0" algn="l">
              <a:lnSpc>
                <a:spcPct val="100000"/>
              </a:lnSpc>
              <a:spcBef>
                <a:spcPts val="0"/>
              </a:spcBef>
              <a:spcAft>
                <a:spcPts val="0"/>
              </a:spcAft>
              <a:buNone/>
            </a:pPr>
            <a:r>
              <a:t/>
            </a:r>
            <a:endParaRPr sz="300">
              <a:latin typeface="Ubuntu Condensed"/>
              <a:ea typeface="Ubuntu Condensed"/>
              <a:cs typeface="Ubuntu Condensed"/>
              <a:sym typeface="Ubuntu Condensed"/>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Darwin centre will be new, located in Holtz - due to be opened mid-late 2023</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Alice Springs centre is a redevelopment of the existing centre - due to be completed </a:t>
            </a:r>
            <a:r>
              <a:rPr b="0" lang="en" sz="1300">
                <a:solidFill>
                  <a:srgbClr val="6A8D3A"/>
                </a:solidFill>
                <a:latin typeface="Lato"/>
                <a:ea typeface="Lato"/>
                <a:cs typeface="Lato"/>
                <a:sym typeface="Lato"/>
              </a:rPr>
              <a:t>early 2023</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The model of care has been designed with a disability focus</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Community Work Program - education, employment, employability, supports needed</a:t>
            </a:r>
            <a:endParaRPr b="0" sz="1300">
              <a:solidFill>
                <a:srgbClr val="6A8D3A"/>
              </a:solidFill>
              <a:latin typeface="Lato"/>
              <a:ea typeface="Lato"/>
              <a:cs typeface="Lato"/>
              <a:sym typeface="Lato"/>
            </a:endParaRPr>
          </a:p>
          <a:p>
            <a:pPr indent="-311150" lvl="0" marL="228600" rtl="0" algn="l">
              <a:lnSpc>
                <a:spcPct val="100000"/>
              </a:lnSpc>
              <a:spcBef>
                <a:spcPts val="0"/>
              </a:spcBef>
              <a:spcAft>
                <a:spcPts val="0"/>
              </a:spcAft>
              <a:buClr>
                <a:srgbClr val="6A8D3A"/>
              </a:buClr>
              <a:buSzPts val="1300"/>
              <a:buFont typeface="Lato"/>
              <a:buChar char="-"/>
            </a:pPr>
            <a:r>
              <a:rPr b="0" lang="en" sz="1300">
                <a:solidFill>
                  <a:srgbClr val="6A8D3A"/>
                </a:solidFill>
                <a:latin typeface="Lato"/>
                <a:ea typeface="Lato"/>
                <a:cs typeface="Lato"/>
                <a:sym typeface="Lato"/>
              </a:rPr>
              <a:t>Partnerships with, for </a:t>
            </a:r>
            <a:r>
              <a:rPr b="0" lang="en" sz="1300">
                <a:solidFill>
                  <a:srgbClr val="6A8D3A"/>
                </a:solidFill>
                <a:latin typeface="Lato"/>
                <a:ea typeface="Lato"/>
                <a:cs typeface="Lato"/>
                <a:sym typeface="Lato"/>
              </a:rPr>
              <a:t>example</a:t>
            </a:r>
            <a:r>
              <a:rPr b="0" lang="en" sz="1300">
                <a:solidFill>
                  <a:srgbClr val="6A8D3A"/>
                </a:solidFill>
                <a:latin typeface="Lato"/>
                <a:ea typeface="Lato"/>
                <a:cs typeface="Lato"/>
                <a:sym typeface="Lato"/>
              </a:rPr>
              <a:t>, businesses (work), service providers (support, e.g. FaFT for young mothers in detention).</a:t>
            </a:r>
            <a:endParaRPr b="0" sz="1300">
              <a:solidFill>
                <a:srgbClr val="6A8D3A"/>
              </a:solidFill>
              <a:latin typeface="Lato"/>
              <a:ea typeface="Lato"/>
              <a:cs typeface="Lato"/>
              <a:sym typeface="Lato"/>
            </a:endParaRPr>
          </a:p>
        </p:txBody>
      </p:sp>
      <p:sp>
        <p:nvSpPr>
          <p:cNvPr id="105" name="Google Shape;105;p17"/>
          <p:cNvSpPr txBox="1"/>
          <p:nvPr/>
        </p:nvSpPr>
        <p:spPr>
          <a:xfrm>
            <a:off x="5141800" y="1981125"/>
            <a:ext cx="3888900" cy="136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dk2"/>
                </a:solidFill>
                <a:latin typeface="Ubuntu Condensed"/>
                <a:ea typeface="Ubuntu Condensed"/>
                <a:cs typeface="Ubuntu Condensed"/>
                <a:sym typeface="Ubuntu Condensed"/>
              </a:rPr>
              <a:t>ISSUES and COMMENTS</a:t>
            </a:r>
            <a:endParaRPr b="1" sz="1500">
              <a:solidFill>
                <a:schemeClr val="dk2"/>
              </a:solidFill>
              <a:latin typeface="Ubuntu Condensed"/>
              <a:ea typeface="Ubuntu Condensed"/>
              <a:cs typeface="Ubuntu Condensed"/>
              <a:sym typeface="Ubuntu Condensed"/>
            </a:endParaRPr>
          </a:p>
          <a:p>
            <a:pPr indent="0" lvl="0" marL="0" rtl="0" algn="l">
              <a:spcBef>
                <a:spcPts val="0"/>
              </a:spcBef>
              <a:spcAft>
                <a:spcPts val="0"/>
              </a:spcAft>
              <a:buNone/>
            </a:pPr>
            <a:r>
              <a:t/>
            </a:r>
            <a:endParaRPr b="1" sz="600">
              <a:solidFill>
                <a:schemeClr val="dk2"/>
              </a:solidFill>
              <a:latin typeface="Ubuntu Condensed"/>
              <a:ea typeface="Ubuntu Condensed"/>
              <a:cs typeface="Ubuntu Condensed"/>
              <a:sym typeface="Ubuntu Condensed"/>
            </a:endParaRPr>
          </a:p>
          <a:p>
            <a:pPr indent="-311150" lvl="0" marL="285750" rtl="0" algn="l">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89% of children in detention have a developmental delay and/or learning disability</a:t>
            </a:r>
            <a:endParaRPr sz="1300">
              <a:solidFill>
                <a:schemeClr val="dk1"/>
              </a:solidFill>
              <a:latin typeface="Lato"/>
              <a:ea typeface="Lato"/>
              <a:cs typeface="Lato"/>
              <a:sym typeface="Lato"/>
            </a:endParaRPr>
          </a:p>
          <a:p>
            <a:pPr indent="-311150" lvl="0" marL="285750" rtl="0" algn="l">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Most are Indigenous children</a:t>
            </a:r>
            <a:endParaRPr sz="1300">
              <a:solidFill>
                <a:schemeClr val="dk1"/>
              </a:solidFill>
              <a:latin typeface="Lato"/>
              <a:ea typeface="Lato"/>
              <a:cs typeface="Lato"/>
              <a:sym typeface="Lato"/>
            </a:endParaRPr>
          </a:p>
          <a:p>
            <a:pPr indent="-311150" lvl="0" marL="285750" rtl="0" algn="l">
              <a:spcBef>
                <a:spcPts val="0"/>
              </a:spcBef>
              <a:spcAft>
                <a:spcPts val="0"/>
              </a:spcAft>
              <a:buClr>
                <a:schemeClr val="dk1"/>
              </a:buClr>
              <a:buSzPts val="1300"/>
              <a:buFont typeface="Lato"/>
              <a:buChar char="-"/>
            </a:pPr>
            <a:r>
              <a:rPr lang="en" sz="1300">
                <a:solidFill>
                  <a:schemeClr val="dk1"/>
                </a:solidFill>
                <a:latin typeface="Lato"/>
                <a:ea typeface="Lato"/>
                <a:cs typeface="Lato"/>
                <a:sym typeface="Lato"/>
              </a:rPr>
              <a:t>There continue to be very young children in detention - 10 and 11 year olds, including one girl (OCC data).</a:t>
            </a:r>
            <a:endParaRPr sz="13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18"/>
          <p:cNvSpPr txBox="1"/>
          <p:nvPr>
            <p:ph idx="4294967295" type="ctrTitle"/>
          </p:nvPr>
        </p:nvSpPr>
        <p:spPr>
          <a:xfrm>
            <a:off x="186600" y="230375"/>
            <a:ext cx="8770800" cy="527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lang="en" sz="2450">
                <a:solidFill>
                  <a:schemeClr val="lt1"/>
                </a:solidFill>
                <a:latin typeface="Ubuntu Condensed"/>
                <a:ea typeface="Ubuntu Condensed"/>
                <a:cs typeface="Ubuntu Condensed"/>
                <a:sym typeface="Ubuntu Condensed"/>
              </a:rPr>
              <a:t>NAPCAN’S YOUTH ADVISORY COMMITTEE</a:t>
            </a:r>
            <a:endParaRPr sz="2450">
              <a:solidFill>
                <a:schemeClr val="lt1"/>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SzPts val="990"/>
              <a:buNone/>
            </a:pPr>
            <a:r>
              <a:rPr lang="en" sz="2450">
                <a:solidFill>
                  <a:schemeClr val="lt1"/>
                </a:solidFill>
                <a:latin typeface="Ubuntu Condensed"/>
                <a:ea typeface="Ubuntu Condensed"/>
                <a:cs typeface="Ubuntu Condensed"/>
                <a:sym typeface="Ubuntu Condensed"/>
              </a:rPr>
              <a:t>(introducing Joshua, Hakon and Isaac)</a:t>
            </a:r>
            <a:endParaRPr sz="2450">
              <a:solidFill>
                <a:schemeClr val="lt1"/>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SzPts val="990"/>
              <a:buNone/>
            </a:pPr>
            <a:r>
              <a:t/>
            </a:r>
            <a:endParaRPr sz="2450">
              <a:solidFill>
                <a:schemeClr val="lt1"/>
              </a:solidFill>
              <a:latin typeface="Ubuntu Condensed"/>
              <a:ea typeface="Ubuntu Condensed"/>
              <a:cs typeface="Ubuntu Condensed"/>
              <a:sym typeface="Ubuntu Condensed"/>
            </a:endParaRPr>
          </a:p>
          <a:p>
            <a:pPr indent="0" lvl="0" marL="0" rtl="0" algn="ctr">
              <a:lnSpc>
                <a:spcPct val="115000"/>
              </a:lnSpc>
              <a:spcBef>
                <a:spcPts val="0"/>
              </a:spcBef>
              <a:spcAft>
                <a:spcPts val="0"/>
              </a:spcAft>
              <a:buSzPts val="990"/>
              <a:buNone/>
            </a:pPr>
            <a:r>
              <a:t/>
            </a:r>
            <a:endParaRPr sz="3570">
              <a:solidFill>
                <a:schemeClr val="lt1"/>
              </a:solidFill>
              <a:latin typeface="Ubuntu Condensed"/>
              <a:ea typeface="Ubuntu Condensed"/>
              <a:cs typeface="Ubuntu Condensed"/>
              <a:sym typeface="Ubuntu Condensed"/>
            </a:endParaRPr>
          </a:p>
        </p:txBody>
      </p:sp>
      <p:sp>
        <p:nvSpPr>
          <p:cNvPr id="111" name="Google Shape;111;p18"/>
          <p:cNvSpPr txBox="1"/>
          <p:nvPr>
            <p:ph idx="4294967295" type="title"/>
          </p:nvPr>
        </p:nvSpPr>
        <p:spPr>
          <a:xfrm>
            <a:off x="283100" y="2098550"/>
            <a:ext cx="3805200" cy="4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0" lang="en" sz="1400">
                <a:solidFill>
                  <a:srgbClr val="2281AA"/>
                </a:solidFill>
                <a:latin typeface="Lato"/>
                <a:ea typeface="Lato"/>
                <a:cs typeface="Lato"/>
                <a:sym typeface="Lato"/>
              </a:rPr>
              <a:t>Young people aged between 13-25</a:t>
            </a:r>
            <a:endParaRPr sz="1400">
              <a:solidFill>
                <a:srgbClr val="2281AA"/>
              </a:solidFill>
              <a:latin typeface="Lato"/>
              <a:ea typeface="Lato"/>
              <a:cs typeface="Lato"/>
              <a:sym typeface="Lato"/>
            </a:endParaRPr>
          </a:p>
        </p:txBody>
      </p:sp>
      <p:sp>
        <p:nvSpPr>
          <p:cNvPr id="112" name="Google Shape;112;p18"/>
          <p:cNvSpPr txBox="1"/>
          <p:nvPr>
            <p:ph idx="4294967295" type="title"/>
          </p:nvPr>
        </p:nvSpPr>
        <p:spPr>
          <a:xfrm>
            <a:off x="283100" y="2713475"/>
            <a:ext cx="3805200" cy="4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0" lang="en" sz="1400">
                <a:solidFill>
                  <a:srgbClr val="F46524"/>
                </a:solidFill>
                <a:latin typeface="Lato"/>
                <a:ea typeface="Lato"/>
                <a:cs typeface="Lato"/>
                <a:sym typeface="Lato"/>
              </a:rPr>
              <a:t>Represent the voices and opinions of young people across Australia and help influence projects within NAPCAN</a:t>
            </a:r>
            <a:endParaRPr b="0" sz="1400">
              <a:solidFill>
                <a:srgbClr val="F46524"/>
              </a:solidFill>
              <a:latin typeface="Lato"/>
              <a:ea typeface="Lato"/>
              <a:cs typeface="Lato"/>
              <a:sym typeface="Lato"/>
            </a:endParaRPr>
          </a:p>
          <a:p>
            <a:pPr indent="0" lvl="0" marL="0" rtl="0" algn="l">
              <a:lnSpc>
                <a:spcPct val="115000"/>
              </a:lnSpc>
              <a:spcBef>
                <a:spcPts val="0"/>
              </a:spcBef>
              <a:spcAft>
                <a:spcPts val="0"/>
              </a:spcAft>
              <a:buSzPts val="1100"/>
              <a:buNone/>
            </a:pPr>
            <a:r>
              <a:t/>
            </a:r>
            <a:endParaRPr b="0" sz="1400">
              <a:solidFill>
                <a:srgbClr val="F46524"/>
              </a:solidFill>
              <a:latin typeface="Lato"/>
              <a:ea typeface="Lato"/>
              <a:cs typeface="Lato"/>
              <a:sym typeface="Lato"/>
            </a:endParaRPr>
          </a:p>
        </p:txBody>
      </p:sp>
      <p:sp>
        <p:nvSpPr>
          <p:cNvPr id="113" name="Google Shape;113;p18"/>
          <p:cNvSpPr txBox="1"/>
          <p:nvPr>
            <p:ph idx="4294967295" type="title"/>
          </p:nvPr>
        </p:nvSpPr>
        <p:spPr>
          <a:xfrm>
            <a:off x="1324600" y="3846075"/>
            <a:ext cx="4053600" cy="4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0" lang="en" sz="1400">
                <a:solidFill>
                  <a:srgbClr val="6A8D3A"/>
                </a:solidFill>
                <a:latin typeface="Lato"/>
                <a:ea typeface="Lato"/>
                <a:cs typeface="Lato"/>
                <a:sym typeface="Lato"/>
              </a:rPr>
              <a:t>Help in the development of key NAPCAN projects through planning, design, and purpose</a:t>
            </a:r>
            <a:endParaRPr b="0" sz="1400">
              <a:solidFill>
                <a:srgbClr val="6A8D3A"/>
              </a:solidFill>
              <a:latin typeface="Lato"/>
              <a:ea typeface="Lato"/>
              <a:cs typeface="Lato"/>
              <a:sym typeface="Lato"/>
            </a:endParaRPr>
          </a:p>
        </p:txBody>
      </p:sp>
      <p:sp>
        <p:nvSpPr>
          <p:cNvPr id="114" name="Google Shape;114;p18"/>
          <p:cNvSpPr txBox="1"/>
          <p:nvPr>
            <p:ph idx="4294967295" type="title"/>
          </p:nvPr>
        </p:nvSpPr>
        <p:spPr>
          <a:xfrm>
            <a:off x="4759300" y="2678463"/>
            <a:ext cx="4155900" cy="4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0" lang="en" sz="1400">
                <a:solidFill>
                  <a:srgbClr val="F8B01A"/>
                </a:solidFill>
                <a:latin typeface="Lato"/>
                <a:ea typeface="Lato"/>
                <a:cs typeface="Lato"/>
                <a:sym typeface="Lato"/>
              </a:rPr>
              <a:t>Analyse, review and provide feedback on </a:t>
            </a:r>
            <a:br>
              <a:rPr b="0" lang="en" sz="1400">
                <a:solidFill>
                  <a:srgbClr val="F8B01A"/>
                </a:solidFill>
                <a:latin typeface="Lato"/>
                <a:ea typeface="Lato"/>
                <a:cs typeface="Lato"/>
                <a:sym typeface="Lato"/>
              </a:rPr>
            </a:br>
            <a:r>
              <a:rPr b="0" lang="en" sz="1400">
                <a:solidFill>
                  <a:srgbClr val="F8B01A"/>
                </a:solidFill>
                <a:latin typeface="Lato"/>
                <a:ea typeface="Lato"/>
                <a:cs typeface="Lato"/>
                <a:sym typeface="Lato"/>
              </a:rPr>
              <a:t>NAPCAN programs for students and the community</a:t>
            </a:r>
            <a:endParaRPr b="0" sz="1400">
              <a:solidFill>
                <a:srgbClr val="F8B01A"/>
              </a:solidFill>
              <a:latin typeface="Lato"/>
              <a:ea typeface="Lato"/>
              <a:cs typeface="Lato"/>
              <a:sym typeface="Lato"/>
            </a:endParaRPr>
          </a:p>
        </p:txBody>
      </p:sp>
      <p:sp>
        <p:nvSpPr>
          <p:cNvPr id="115" name="Google Shape;115;p18"/>
          <p:cNvSpPr txBox="1"/>
          <p:nvPr>
            <p:ph idx="4294967295" type="title"/>
          </p:nvPr>
        </p:nvSpPr>
        <p:spPr>
          <a:xfrm>
            <a:off x="6275100" y="3846075"/>
            <a:ext cx="2178000" cy="4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0" lang="en" sz="1400">
                <a:solidFill>
                  <a:srgbClr val="2281AA"/>
                </a:solidFill>
                <a:latin typeface="Lato"/>
                <a:ea typeface="Lato"/>
                <a:cs typeface="Lato"/>
                <a:sym typeface="Lato"/>
              </a:rPr>
              <a:t>Paid, supported positions</a:t>
            </a:r>
            <a:endParaRPr b="0" sz="1400">
              <a:solidFill>
                <a:srgbClr val="2281AA"/>
              </a:solidFill>
              <a:latin typeface="Lato"/>
              <a:ea typeface="Lato"/>
              <a:cs typeface="Lato"/>
              <a:sym typeface="Lato"/>
            </a:endParaRPr>
          </a:p>
        </p:txBody>
      </p:sp>
      <p:sp>
        <p:nvSpPr>
          <p:cNvPr id="116" name="Google Shape;116;p18"/>
          <p:cNvSpPr txBox="1"/>
          <p:nvPr>
            <p:ph idx="4294967295" type="title"/>
          </p:nvPr>
        </p:nvSpPr>
        <p:spPr>
          <a:xfrm>
            <a:off x="4835750" y="2098550"/>
            <a:ext cx="3445800" cy="420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0" lang="en" sz="1400">
                <a:solidFill>
                  <a:srgbClr val="F46524"/>
                </a:solidFill>
                <a:latin typeface="Lato"/>
                <a:ea typeface="Lato"/>
                <a:cs typeface="Lato"/>
                <a:sym typeface="Lato"/>
              </a:rPr>
              <a:t>3 representatives from the NT</a:t>
            </a:r>
            <a:endParaRPr b="0" sz="1400">
              <a:solidFill>
                <a:srgbClr val="F46524"/>
              </a:solidFill>
              <a:latin typeface="Lato"/>
              <a:ea typeface="Lato"/>
              <a:cs typeface="Lato"/>
              <a:sym typeface="Lato"/>
            </a:endParaRPr>
          </a:p>
        </p:txBody>
      </p:sp>
      <p:sp>
        <p:nvSpPr>
          <p:cNvPr id="117" name="Google Shape;117;p18"/>
          <p:cNvSpPr txBox="1"/>
          <p:nvPr>
            <p:ph idx="4294967295" type="title"/>
          </p:nvPr>
        </p:nvSpPr>
        <p:spPr>
          <a:xfrm>
            <a:off x="2846800" y="1520738"/>
            <a:ext cx="3327300" cy="4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700">
                <a:latin typeface="Ubuntu Condensed"/>
                <a:ea typeface="Ubuntu Condensed"/>
                <a:cs typeface="Ubuntu Condensed"/>
                <a:sym typeface="Ubuntu Condensed"/>
              </a:rPr>
              <a:t>THE NATIONAL COMMITTEE</a:t>
            </a:r>
            <a:endParaRPr b="0" sz="1420">
              <a:solidFill>
                <a:srgbClr val="2281AA"/>
              </a:solidFill>
              <a:latin typeface="Ubuntu Condensed"/>
              <a:ea typeface="Ubuntu Condensed"/>
              <a:cs typeface="Ubuntu Condensed"/>
              <a:sym typeface="Ubuntu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19"/>
          <p:cNvSpPr txBox="1"/>
          <p:nvPr>
            <p:ph idx="4294967295" type="title"/>
          </p:nvPr>
        </p:nvSpPr>
        <p:spPr>
          <a:xfrm>
            <a:off x="276050" y="1352325"/>
            <a:ext cx="7920000" cy="410400"/>
          </a:xfrm>
          <a:prstGeom prst="rect">
            <a:avLst/>
          </a:prstGeom>
        </p:spPr>
        <p:txBody>
          <a:bodyPr anchorCtr="0" anchor="t" bIns="91425" lIns="91425" spcFirstLastPara="1" rIns="91425" wrap="square" tIns="91425">
            <a:noAutofit/>
          </a:bodyPr>
          <a:lstStyle/>
          <a:p>
            <a:pPr indent="0" lvl="0" marL="0" rtl="0" algn="ctr">
              <a:lnSpc>
                <a:spcPct val="90000"/>
              </a:lnSpc>
              <a:spcBef>
                <a:spcPts val="1000"/>
              </a:spcBef>
              <a:spcAft>
                <a:spcPts val="0"/>
              </a:spcAft>
              <a:buSzPts val="1100"/>
              <a:buNone/>
            </a:pPr>
            <a:r>
              <a:rPr lang="en" sz="1500">
                <a:latin typeface="Ubuntu Condensed"/>
                <a:ea typeface="Ubuntu Condensed"/>
                <a:cs typeface="Ubuntu Condensed"/>
                <a:sym typeface="Ubuntu Condensed"/>
              </a:rPr>
              <a:t>PARTICIPATION IS ABOUT GIVING CHILDREN AND YOUNG PEOPLE A VOICE - and ACTING ON WHAT THEY SAY</a:t>
            </a:r>
            <a:endParaRPr sz="1500">
              <a:latin typeface="Ubuntu Condensed"/>
              <a:ea typeface="Ubuntu Condensed"/>
              <a:cs typeface="Ubuntu Condensed"/>
              <a:sym typeface="Ubuntu Condensed"/>
            </a:endParaRPr>
          </a:p>
        </p:txBody>
      </p:sp>
      <p:sp>
        <p:nvSpPr>
          <p:cNvPr id="123" name="Google Shape;123;p19"/>
          <p:cNvSpPr txBox="1"/>
          <p:nvPr>
            <p:ph idx="4294967295" type="title"/>
          </p:nvPr>
        </p:nvSpPr>
        <p:spPr>
          <a:xfrm>
            <a:off x="3801700" y="2207750"/>
            <a:ext cx="4695300" cy="366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300">
                <a:solidFill>
                  <a:schemeClr val="dk1"/>
                </a:solidFill>
                <a:latin typeface="Lato"/>
                <a:ea typeface="Lato"/>
                <a:cs typeface="Lato"/>
                <a:sym typeface="Lato"/>
              </a:rPr>
              <a:t>Space </a:t>
            </a:r>
            <a:r>
              <a:rPr b="0" lang="en" sz="1300">
                <a:solidFill>
                  <a:schemeClr val="dk1"/>
                </a:solidFill>
                <a:latin typeface="Lato"/>
                <a:ea typeface="Lato"/>
                <a:cs typeface="Lato"/>
                <a:sym typeface="Lato"/>
              </a:rPr>
              <a:t>- create physically and emotionally </a:t>
            </a:r>
            <a:r>
              <a:rPr b="0" lang="en" sz="1300">
                <a:solidFill>
                  <a:schemeClr val="dk1"/>
                </a:solidFill>
                <a:latin typeface="Lato"/>
                <a:ea typeface="Lato"/>
                <a:cs typeface="Lato"/>
                <a:sym typeface="Lato"/>
              </a:rPr>
              <a:t>safe</a:t>
            </a:r>
            <a:r>
              <a:rPr b="0" lang="en" sz="1300">
                <a:solidFill>
                  <a:schemeClr val="dk1"/>
                </a:solidFill>
                <a:latin typeface="Lato"/>
                <a:ea typeface="Lato"/>
                <a:cs typeface="Lato"/>
                <a:sym typeface="Lato"/>
              </a:rPr>
              <a:t> spaces</a:t>
            </a:r>
            <a:endParaRPr b="0" sz="1300">
              <a:solidFill>
                <a:schemeClr val="dk1"/>
              </a:solidFill>
              <a:latin typeface="Lato"/>
              <a:ea typeface="Lato"/>
              <a:cs typeface="Lato"/>
              <a:sym typeface="Lato"/>
            </a:endParaRPr>
          </a:p>
        </p:txBody>
      </p:sp>
      <p:sp>
        <p:nvSpPr>
          <p:cNvPr id="124" name="Google Shape;124;p19"/>
          <p:cNvSpPr txBox="1"/>
          <p:nvPr>
            <p:ph idx="4294967295" type="ctrTitle"/>
          </p:nvPr>
        </p:nvSpPr>
        <p:spPr>
          <a:xfrm>
            <a:off x="186600" y="238800"/>
            <a:ext cx="8770800" cy="527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lang="en" sz="2470">
                <a:solidFill>
                  <a:schemeClr val="lt1"/>
                </a:solidFill>
                <a:latin typeface="Ubuntu Condensed"/>
                <a:ea typeface="Ubuntu Condensed"/>
                <a:cs typeface="Ubuntu Condensed"/>
                <a:sym typeface="Ubuntu Condensed"/>
              </a:rPr>
              <a:t>KEY POINTS </a:t>
            </a:r>
            <a:r>
              <a:rPr lang="en" sz="2470">
                <a:solidFill>
                  <a:schemeClr val="lt1"/>
                </a:solidFill>
                <a:latin typeface="Ubuntu Condensed"/>
                <a:ea typeface="Ubuntu Condensed"/>
                <a:cs typeface="Ubuntu Condensed"/>
                <a:sym typeface="Ubuntu Condensed"/>
              </a:rPr>
              <a:t>AND</a:t>
            </a:r>
            <a:r>
              <a:rPr lang="en" sz="2470">
                <a:solidFill>
                  <a:schemeClr val="lt1"/>
                </a:solidFill>
                <a:latin typeface="Ubuntu Condensed"/>
                <a:ea typeface="Ubuntu Condensed"/>
                <a:cs typeface="Ubuntu Condensed"/>
                <a:sym typeface="Ubuntu Condensed"/>
              </a:rPr>
              <a:t> DISCUSSION </a:t>
            </a:r>
            <a:r>
              <a:rPr lang="en" sz="2470">
                <a:solidFill>
                  <a:schemeClr val="lt1"/>
                </a:solidFill>
                <a:latin typeface="Ubuntu Condensed"/>
                <a:ea typeface="Ubuntu Condensed"/>
                <a:cs typeface="Ubuntu Condensed"/>
                <a:sym typeface="Ubuntu Condensed"/>
              </a:rPr>
              <a:t>(Tim)</a:t>
            </a:r>
            <a:endParaRPr sz="2470">
              <a:solidFill>
                <a:schemeClr val="lt1"/>
              </a:solidFill>
              <a:latin typeface="Ubuntu Condensed"/>
              <a:ea typeface="Ubuntu Condensed"/>
              <a:cs typeface="Ubuntu Condensed"/>
              <a:sym typeface="Ubuntu Condensed"/>
            </a:endParaRPr>
          </a:p>
        </p:txBody>
      </p:sp>
      <p:sp>
        <p:nvSpPr>
          <p:cNvPr id="125" name="Google Shape;125;p19"/>
          <p:cNvSpPr txBox="1"/>
          <p:nvPr>
            <p:ph idx="4294967295" type="title"/>
          </p:nvPr>
        </p:nvSpPr>
        <p:spPr>
          <a:xfrm>
            <a:off x="433350" y="712600"/>
            <a:ext cx="8277300" cy="4824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2"/>
              </a:buClr>
              <a:buSzPts val="1100"/>
              <a:buFont typeface="Arial"/>
              <a:buNone/>
            </a:pPr>
            <a:r>
              <a:rPr b="0" lang="en" sz="1850">
                <a:solidFill>
                  <a:schemeClr val="lt1"/>
                </a:solidFill>
                <a:latin typeface="Ubuntu Condensed"/>
                <a:ea typeface="Ubuntu Condensed"/>
                <a:cs typeface="Ubuntu Condensed"/>
                <a:sym typeface="Ubuntu Condensed"/>
              </a:rPr>
              <a:t>Protective Participation - What does this mean and how do we do it?</a:t>
            </a:r>
            <a:endParaRPr b="0" sz="1850">
              <a:solidFill>
                <a:schemeClr val="lt1"/>
              </a:solidFill>
              <a:latin typeface="Ubuntu Condensed"/>
              <a:ea typeface="Ubuntu Condensed"/>
              <a:cs typeface="Ubuntu Condensed"/>
              <a:sym typeface="Ubuntu Condensed"/>
            </a:endParaRPr>
          </a:p>
        </p:txBody>
      </p:sp>
      <p:pic>
        <p:nvPicPr>
          <p:cNvPr id="126" name="Google Shape;126;p19"/>
          <p:cNvPicPr preferRelativeResize="0"/>
          <p:nvPr/>
        </p:nvPicPr>
        <p:blipFill>
          <a:blip r:embed="rId4">
            <a:alphaModFix/>
          </a:blip>
          <a:stretch>
            <a:fillRect/>
          </a:stretch>
        </p:blipFill>
        <p:spPr>
          <a:xfrm>
            <a:off x="1104051" y="1920050"/>
            <a:ext cx="2428336" cy="2736675"/>
          </a:xfrm>
          <a:prstGeom prst="rect">
            <a:avLst/>
          </a:prstGeom>
          <a:noFill/>
          <a:ln>
            <a:noFill/>
          </a:ln>
        </p:spPr>
      </p:pic>
      <p:sp>
        <p:nvSpPr>
          <p:cNvPr id="127" name="Google Shape;127;p19"/>
          <p:cNvSpPr txBox="1"/>
          <p:nvPr>
            <p:ph idx="4294967295" type="title"/>
          </p:nvPr>
        </p:nvSpPr>
        <p:spPr>
          <a:xfrm>
            <a:off x="3801700" y="2574650"/>
            <a:ext cx="4516800" cy="5277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300">
                <a:solidFill>
                  <a:srgbClr val="F8B01A"/>
                </a:solidFill>
                <a:latin typeface="Lato"/>
                <a:ea typeface="Lato"/>
                <a:cs typeface="Lato"/>
                <a:sym typeface="Lato"/>
              </a:rPr>
              <a:t>Voice</a:t>
            </a:r>
            <a:r>
              <a:rPr b="0" lang="en" sz="1300">
                <a:solidFill>
                  <a:srgbClr val="F8B01A"/>
                </a:solidFill>
                <a:latin typeface="Lato"/>
                <a:ea typeface="Lato"/>
                <a:cs typeface="Lato"/>
                <a:sym typeface="Lato"/>
              </a:rPr>
              <a:t> - </a:t>
            </a:r>
            <a:r>
              <a:rPr b="0" lang="en" sz="1300">
                <a:solidFill>
                  <a:srgbClr val="F8B01A"/>
                </a:solidFill>
                <a:latin typeface="Lato"/>
                <a:ea typeface="Lato"/>
                <a:cs typeface="Lato"/>
                <a:sym typeface="Lato"/>
              </a:rPr>
              <a:t>be prepared,  give children and young people notice, </a:t>
            </a:r>
            <a:r>
              <a:rPr b="0" lang="en" sz="1300">
                <a:solidFill>
                  <a:srgbClr val="F8B01A"/>
                </a:solidFill>
                <a:latin typeface="Lato"/>
                <a:ea typeface="Lato"/>
                <a:cs typeface="Lato"/>
                <a:sym typeface="Lato"/>
              </a:rPr>
              <a:t>use age-appropriate approaches</a:t>
            </a:r>
            <a:endParaRPr b="0" sz="1300">
              <a:solidFill>
                <a:srgbClr val="F8B01A"/>
              </a:solidFill>
              <a:latin typeface="Lato"/>
              <a:ea typeface="Lato"/>
              <a:cs typeface="Lato"/>
              <a:sym typeface="Lato"/>
            </a:endParaRPr>
          </a:p>
        </p:txBody>
      </p:sp>
      <p:sp>
        <p:nvSpPr>
          <p:cNvPr id="128" name="Google Shape;128;p19"/>
          <p:cNvSpPr txBox="1"/>
          <p:nvPr>
            <p:ph idx="4294967295" type="title"/>
          </p:nvPr>
        </p:nvSpPr>
        <p:spPr>
          <a:xfrm>
            <a:off x="3801700" y="3131788"/>
            <a:ext cx="4695300" cy="3132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300">
                <a:solidFill>
                  <a:srgbClr val="2281AA"/>
                </a:solidFill>
                <a:latin typeface="Lato"/>
                <a:ea typeface="Lato"/>
                <a:cs typeface="Lato"/>
                <a:sym typeface="Lato"/>
              </a:rPr>
              <a:t>Audience</a:t>
            </a:r>
            <a:r>
              <a:rPr b="0" lang="en" sz="1300">
                <a:solidFill>
                  <a:srgbClr val="2281AA"/>
                </a:solidFill>
                <a:latin typeface="Lato"/>
                <a:ea typeface="Lato"/>
                <a:cs typeface="Lato"/>
                <a:sym typeface="Lato"/>
              </a:rPr>
              <a:t> - ensure the right </a:t>
            </a:r>
            <a:r>
              <a:rPr b="0" lang="en" sz="1300">
                <a:solidFill>
                  <a:srgbClr val="2281AA"/>
                </a:solidFill>
                <a:latin typeface="Lato"/>
                <a:ea typeface="Lato"/>
                <a:cs typeface="Lato"/>
                <a:sym typeface="Lato"/>
              </a:rPr>
              <a:t>people</a:t>
            </a:r>
            <a:r>
              <a:rPr b="0" lang="en" sz="1300">
                <a:solidFill>
                  <a:srgbClr val="2281AA"/>
                </a:solidFill>
                <a:latin typeface="Lato"/>
                <a:ea typeface="Lato"/>
                <a:cs typeface="Lato"/>
                <a:sym typeface="Lato"/>
              </a:rPr>
              <a:t> are listening and respond</a:t>
            </a:r>
            <a:endParaRPr b="0" sz="1300">
              <a:solidFill>
                <a:srgbClr val="2281AA"/>
              </a:solidFill>
              <a:latin typeface="Lato"/>
              <a:ea typeface="Lato"/>
              <a:cs typeface="Lato"/>
              <a:sym typeface="Lato"/>
            </a:endParaRPr>
          </a:p>
        </p:txBody>
      </p:sp>
      <p:sp>
        <p:nvSpPr>
          <p:cNvPr id="129" name="Google Shape;129;p19"/>
          <p:cNvSpPr txBox="1"/>
          <p:nvPr>
            <p:ph idx="4294967295" type="title"/>
          </p:nvPr>
        </p:nvSpPr>
        <p:spPr>
          <a:xfrm>
            <a:off x="3801700" y="3453075"/>
            <a:ext cx="4516800" cy="366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300">
                <a:solidFill>
                  <a:srgbClr val="6A8D3A"/>
                </a:solidFill>
                <a:latin typeface="Lato"/>
                <a:ea typeface="Lato"/>
                <a:cs typeface="Lato"/>
                <a:sym typeface="Lato"/>
              </a:rPr>
              <a:t>Influence</a:t>
            </a:r>
            <a:r>
              <a:rPr b="0" lang="en" sz="1300">
                <a:solidFill>
                  <a:srgbClr val="6A8D3A"/>
                </a:solidFill>
                <a:latin typeface="Lato"/>
                <a:ea typeface="Lato"/>
                <a:cs typeface="Lato"/>
                <a:sym typeface="Lato"/>
              </a:rPr>
              <a:t> - it’s not just about listening - but doing things to keep children and young people safe</a:t>
            </a:r>
            <a:endParaRPr b="0" sz="1300">
              <a:solidFill>
                <a:srgbClr val="6A8D3A"/>
              </a:solidFill>
              <a:latin typeface="Lato"/>
              <a:ea typeface="Lato"/>
              <a:cs typeface="Lato"/>
              <a:sym typeface="Lato"/>
            </a:endParaRPr>
          </a:p>
        </p:txBody>
      </p:sp>
      <p:sp>
        <p:nvSpPr>
          <p:cNvPr id="130" name="Google Shape;130;p19"/>
          <p:cNvSpPr txBox="1"/>
          <p:nvPr/>
        </p:nvSpPr>
        <p:spPr>
          <a:xfrm>
            <a:off x="3801700" y="4002150"/>
            <a:ext cx="49647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2281AA"/>
                </a:solidFill>
                <a:latin typeface="Lato"/>
                <a:ea typeface="Lato"/>
                <a:cs typeface="Lato"/>
                <a:sym typeface="Lato"/>
              </a:rPr>
              <a:t>Protective participation helps c</a:t>
            </a:r>
            <a:r>
              <a:rPr lang="en" sz="1300">
                <a:solidFill>
                  <a:srgbClr val="2281AA"/>
                </a:solidFill>
                <a:latin typeface="Lato"/>
                <a:ea typeface="Lato"/>
                <a:cs typeface="Lato"/>
                <a:sym typeface="Lato"/>
              </a:rPr>
              <a:t>hildren and young people to feel </a:t>
            </a:r>
            <a:r>
              <a:rPr lang="en" sz="1300">
                <a:solidFill>
                  <a:srgbClr val="2281AA"/>
                </a:solidFill>
                <a:latin typeface="Lato"/>
                <a:ea typeface="Lato"/>
                <a:cs typeface="Lato"/>
                <a:sym typeface="Lato"/>
              </a:rPr>
              <a:t>safe, happy and well by feeling </a:t>
            </a:r>
            <a:r>
              <a:rPr lang="en" sz="1300">
                <a:solidFill>
                  <a:srgbClr val="2281AA"/>
                </a:solidFill>
                <a:latin typeface="Lato"/>
                <a:ea typeface="Lato"/>
                <a:cs typeface="Lato"/>
                <a:sym typeface="Lato"/>
              </a:rPr>
              <a:t>valued, cared for and respected.</a:t>
            </a:r>
            <a:endParaRPr sz="1300">
              <a:latin typeface="Lato"/>
              <a:ea typeface="Lato"/>
              <a:cs typeface="Lato"/>
              <a:sym typeface="Lato"/>
            </a:endParaRPr>
          </a:p>
        </p:txBody>
      </p:sp>
      <p:sp>
        <p:nvSpPr>
          <p:cNvPr id="131" name="Google Shape;131;p19"/>
          <p:cNvSpPr txBox="1"/>
          <p:nvPr/>
        </p:nvSpPr>
        <p:spPr>
          <a:xfrm>
            <a:off x="3801700" y="1807550"/>
            <a:ext cx="4044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solidFill>
                  <a:srgbClr val="2281AA"/>
                </a:solidFill>
                <a:latin typeface="Ubuntu Condensed"/>
                <a:ea typeface="Ubuntu Condensed"/>
                <a:cs typeface="Ubuntu Condensed"/>
                <a:sym typeface="Ubuntu Condensed"/>
              </a:rPr>
              <a:t>How do we make it meaningful?</a:t>
            </a:r>
            <a:endParaRPr b="1" sz="1500">
              <a:solidFill>
                <a:srgbClr val="2281AA"/>
              </a:solidFill>
              <a:latin typeface="Ubuntu Condensed"/>
              <a:ea typeface="Ubuntu Condensed"/>
              <a:cs typeface="Ubuntu Condensed"/>
              <a:sym typeface="Ubuntu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0"/>
          <p:cNvSpPr txBox="1"/>
          <p:nvPr>
            <p:ph idx="4294967295" type="title"/>
          </p:nvPr>
        </p:nvSpPr>
        <p:spPr>
          <a:xfrm>
            <a:off x="280650" y="1959738"/>
            <a:ext cx="3646800" cy="612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0" lang="en" sz="1300">
                <a:solidFill>
                  <a:srgbClr val="F46524"/>
                </a:solidFill>
                <a:latin typeface="Lato"/>
                <a:ea typeface="Lato"/>
                <a:cs typeface="Lato"/>
                <a:sym typeface="Lato"/>
              </a:rPr>
              <a:t>Children in detention might ‘show’ their voice and feelings through their behaviour - so be curious, check in with them</a:t>
            </a:r>
            <a:endParaRPr b="0" sz="1300">
              <a:solidFill>
                <a:srgbClr val="F46524"/>
              </a:solidFill>
              <a:latin typeface="Lato"/>
              <a:ea typeface="Lato"/>
              <a:cs typeface="Lato"/>
              <a:sym typeface="Lato"/>
            </a:endParaRPr>
          </a:p>
        </p:txBody>
      </p:sp>
      <p:sp>
        <p:nvSpPr>
          <p:cNvPr id="137" name="Google Shape;137;p20"/>
          <p:cNvSpPr txBox="1"/>
          <p:nvPr>
            <p:ph idx="4294967295" type="ctrTitle"/>
          </p:nvPr>
        </p:nvSpPr>
        <p:spPr>
          <a:xfrm>
            <a:off x="186600" y="238800"/>
            <a:ext cx="8770800" cy="527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lang="en" sz="2470">
                <a:solidFill>
                  <a:schemeClr val="lt1"/>
                </a:solidFill>
                <a:latin typeface="Ubuntu Condensed"/>
                <a:ea typeface="Ubuntu Condensed"/>
                <a:cs typeface="Ubuntu Condensed"/>
                <a:sym typeface="Ubuntu Condensed"/>
              </a:rPr>
              <a:t>KEY POINTS AND </a:t>
            </a:r>
            <a:r>
              <a:rPr lang="en" sz="2470">
                <a:solidFill>
                  <a:schemeClr val="lt1"/>
                </a:solidFill>
                <a:latin typeface="Ubuntu Condensed"/>
                <a:ea typeface="Ubuntu Condensed"/>
                <a:cs typeface="Ubuntu Condensed"/>
                <a:sym typeface="Ubuntu Condensed"/>
              </a:rPr>
              <a:t>DISCUSSION (Tim) cont….</a:t>
            </a:r>
            <a:endParaRPr sz="2470">
              <a:solidFill>
                <a:schemeClr val="lt1"/>
              </a:solidFill>
              <a:latin typeface="Ubuntu Condensed"/>
              <a:ea typeface="Ubuntu Condensed"/>
              <a:cs typeface="Ubuntu Condensed"/>
              <a:sym typeface="Ubuntu Condensed"/>
            </a:endParaRPr>
          </a:p>
        </p:txBody>
      </p:sp>
      <p:sp>
        <p:nvSpPr>
          <p:cNvPr id="138" name="Google Shape;138;p20"/>
          <p:cNvSpPr txBox="1"/>
          <p:nvPr>
            <p:ph idx="4294967295" type="title"/>
          </p:nvPr>
        </p:nvSpPr>
        <p:spPr>
          <a:xfrm>
            <a:off x="433350" y="712600"/>
            <a:ext cx="8277300" cy="4824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Clr>
                <a:schemeClr val="dk2"/>
              </a:buClr>
              <a:buSzPts val="1100"/>
              <a:buFont typeface="Arial"/>
              <a:buNone/>
            </a:pPr>
            <a:r>
              <a:rPr b="0" lang="en" sz="1850">
                <a:solidFill>
                  <a:schemeClr val="lt1"/>
                </a:solidFill>
                <a:latin typeface="Ubuntu Condensed"/>
                <a:ea typeface="Ubuntu Condensed"/>
                <a:cs typeface="Ubuntu Condensed"/>
                <a:sym typeface="Ubuntu Condensed"/>
              </a:rPr>
              <a:t>Protective Participation - What does this mean and how do we do it?</a:t>
            </a:r>
            <a:endParaRPr b="0" sz="1850">
              <a:solidFill>
                <a:schemeClr val="lt1"/>
              </a:solidFill>
              <a:latin typeface="Ubuntu Condensed"/>
              <a:ea typeface="Ubuntu Condensed"/>
              <a:cs typeface="Ubuntu Condensed"/>
              <a:sym typeface="Ubuntu Condensed"/>
            </a:endParaRPr>
          </a:p>
        </p:txBody>
      </p:sp>
      <p:sp>
        <p:nvSpPr>
          <p:cNvPr id="139" name="Google Shape;139;p20"/>
          <p:cNvSpPr txBox="1"/>
          <p:nvPr>
            <p:ph idx="4294967295" type="title"/>
          </p:nvPr>
        </p:nvSpPr>
        <p:spPr>
          <a:xfrm>
            <a:off x="3110625" y="1414988"/>
            <a:ext cx="2078700" cy="41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500">
                <a:latin typeface="Ubuntu Condensed"/>
                <a:ea typeface="Ubuntu Condensed"/>
                <a:cs typeface="Ubuntu Condensed"/>
                <a:sym typeface="Ubuntu Condensed"/>
              </a:rPr>
              <a:t>ISSUES and </a:t>
            </a:r>
            <a:r>
              <a:rPr lang="en" sz="1500">
                <a:latin typeface="Ubuntu Condensed"/>
                <a:ea typeface="Ubuntu Condensed"/>
                <a:cs typeface="Ubuntu Condensed"/>
                <a:sym typeface="Ubuntu Condensed"/>
              </a:rPr>
              <a:t>COMMENTS</a:t>
            </a:r>
            <a:endParaRPr b="0" sz="1220">
              <a:solidFill>
                <a:srgbClr val="2281AA"/>
              </a:solidFill>
              <a:latin typeface="Ubuntu Condensed"/>
              <a:ea typeface="Ubuntu Condensed"/>
              <a:cs typeface="Ubuntu Condensed"/>
              <a:sym typeface="Ubuntu Condensed"/>
            </a:endParaRPr>
          </a:p>
        </p:txBody>
      </p:sp>
      <p:sp>
        <p:nvSpPr>
          <p:cNvPr id="140" name="Google Shape;140;p20"/>
          <p:cNvSpPr txBox="1"/>
          <p:nvPr/>
        </p:nvSpPr>
        <p:spPr>
          <a:xfrm>
            <a:off x="280650" y="2935550"/>
            <a:ext cx="38676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6A8D3A"/>
                </a:solidFill>
                <a:latin typeface="Lato"/>
                <a:ea typeface="Lato"/>
                <a:cs typeface="Lato"/>
                <a:sym typeface="Lato"/>
              </a:rPr>
              <a:t>We need to s</a:t>
            </a:r>
            <a:r>
              <a:rPr lang="en" sz="1300">
                <a:solidFill>
                  <a:srgbClr val="6A8D3A"/>
                </a:solidFill>
                <a:latin typeface="Lato"/>
                <a:ea typeface="Lato"/>
                <a:cs typeface="Lato"/>
                <a:sym typeface="Lato"/>
              </a:rPr>
              <a:t>upport participation of children and young people in projects that will have real impact - not demand too much of them, or involve them in a </a:t>
            </a:r>
            <a:r>
              <a:rPr lang="en" sz="1300">
                <a:solidFill>
                  <a:srgbClr val="6A8D3A"/>
                </a:solidFill>
                <a:latin typeface="Lato"/>
                <a:ea typeface="Lato"/>
                <a:cs typeface="Lato"/>
                <a:sym typeface="Lato"/>
              </a:rPr>
              <a:t>tokenistic way</a:t>
            </a:r>
            <a:endParaRPr sz="1300">
              <a:solidFill>
                <a:srgbClr val="6A8D3A"/>
              </a:solidFill>
              <a:latin typeface="Lato"/>
              <a:ea typeface="Lato"/>
              <a:cs typeface="Lato"/>
              <a:sym typeface="Lato"/>
            </a:endParaRPr>
          </a:p>
        </p:txBody>
      </p:sp>
      <p:sp>
        <p:nvSpPr>
          <p:cNvPr id="141" name="Google Shape;141;p20"/>
          <p:cNvSpPr txBox="1"/>
          <p:nvPr/>
        </p:nvSpPr>
        <p:spPr>
          <a:xfrm>
            <a:off x="4771200" y="1973250"/>
            <a:ext cx="37341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F8B01A"/>
                </a:solidFill>
                <a:latin typeface="Lato"/>
                <a:ea typeface="Lato"/>
                <a:cs typeface="Lato"/>
                <a:sym typeface="Lato"/>
              </a:rPr>
              <a:t>Relationship-based practice is crucial, but adults can be scared they will be accused of ‘grooming’ </a:t>
            </a:r>
            <a:endParaRPr sz="1300">
              <a:solidFill>
                <a:srgbClr val="F8B01A"/>
              </a:solidFill>
              <a:latin typeface="Lato"/>
              <a:ea typeface="Lato"/>
              <a:cs typeface="Lato"/>
              <a:sym typeface="Lato"/>
            </a:endParaRPr>
          </a:p>
        </p:txBody>
      </p:sp>
      <p:sp>
        <p:nvSpPr>
          <p:cNvPr id="142" name="Google Shape;142;p20"/>
          <p:cNvSpPr txBox="1"/>
          <p:nvPr>
            <p:ph idx="4294967295" type="title"/>
          </p:nvPr>
        </p:nvSpPr>
        <p:spPr>
          <a:xfrm>
            <a:off x="4723325" y="2638625"/>
            <a:ext cx="4186200" cy="79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1300">
                <a:solidFill>
                  <a:srgbClr val="2281AA"/>
                </a:solidFill>
                <a:latin typeface="Lato"/>
                <a:ea typeface="Lato"/>
                <a:cs typeface="Lato"/>
                <a:sym typeface="Lato"/>
              </a:rPr>
              <a:t>Supported participation for youth voice needs to be trauma informed, culturally safe and additional needs safe. </a:t>
            </a:r>
            <a:endParaRPr b="0" sz="1300">
              <a:solidFill>
                <a:srgbClr val="2281AA"/>
              </a:solidFill>
              <a:latin typeface="Lato"/>
              <a:ea typeface="Lato"/>
              <a:cs typeface="Lato"/>
              <a:sym typeface="Lato"/>
            </a:endParaRPr>
          </a:p>
          <a:p>
            <a:pPr indent="0" lvl="0" marL="0" rtl="0" algn="l">
              <a:lnSpc>
                <a:spcPct val="100000"/>
              </a:lnSpc>
              <a:spcBef>
                <a:spcPts val="0"/>
              </a:spcBef>
              <a:spcAft>
                <a:spcPts val="0"/>
              </a:spcAft>
              <a:buNone/>
            </a:pPr>
            <a:r>
              <a:t/>
            </a:r>
            <a:endParaRPr b="0" sz="1300">
              <a:solidFill>
                <a:srgbClr val="2281AA"/>
              </a:solidFill>
              <a:latin typeface="Lato"/>
              <a:ea typeface="Lato"/>
              <a:cs typeface="Lato"/>
              <a:sym typeface="Lato"/>
            </a:endParaRPr>
          </a:p>
        </p:txBody>
      </p:sp>
      <p:sp>
        <p:nvSpPr>
          <p:cNvPr id="143" name="Google Shape;143;p20"/>
          <p:cNvSpPr txBox="1"/>
          <p:nvPr>
            <p:ph idx="4294967295" type="title"/>
          </p:nvPr>
        </p:nvSpPr>
        <p:spPr>
          <a:xfrm>
            <a:off x="4771200" y="3509500"/>
            <a:ext cx="4186200" cy="105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0" lang="en" sz="1300">
                <a:solidFill>
                  <a:srgbClr val="F46524"/>
                </a:solidFill>
                <a:latin typeface="Lato"/>
                <a:ea typeface="Lato"/>
                <a:cs typeface="Lato"/>
                <a:sym typeface="Lato"/>
              </a:rPr>
              <a:t>When considering the term ‘voice’ we need to ensure children with additional needs, young children and those who cannot verbally ‘voice’ their needs are able to safely and effectively participate and be heard.</a:t>
            </a:r>
            <a:endParaRPr b="0" sz="1300">
              <a:solidFill>
                <a:srgbClr val="F46524"/>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id="148" name="Google Shape;148;p21"/>
          <p:cNvSpPr txBox="1"/>
          <p:nvPr>
            <p:ph idx="4294967295" type="ctrTitle"/>
          </p:nvPr>
        </p:nvSpPr>
        <p:spPr>
          <a:xfrm>
            <a:off x="186600" y="238800"/>
            <a:ext cx="8770800" cy="5277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SzPts val="990"/>
              <a:buNone/>
            </a:pPr>
            <a:r>
              <a:rPr lang="en" sz="2470">
                <a:solidFill>
                  <a:schemeClr val="lt1"/>
                </a:solidFill>
                <a:latin typeface="Ubuntu Condensed"/>
                <a:ea typeface="Ubuntu Condensed"/>
                <a:cs typeface="Ubuntu Condensed"/>
                <a:sym typeface="Ubuntu Condensed"/>
              </a:rPr>
              <a:t>GENERAL </a:t>
            </a:r>
            <a:r>
              <a:rPr lang="en" sz="2470">
                <a:solidFill>
                  <a:schemeClr val="lt1"/>
                </a:solidFill>
                <a:latin typeface="Ubuntu Condensed"/>
                <a:ea typeface="Ubuntu Condensed"/>
                <a:cs typeface="Ubuntu Condensed"/>
                <a:sym typeface="Ubuntu Condensed"/>
              </a:rPr>
              <a:t>DISCUSSION AND ISSUES</a:t>
            </a:r>
            <a:endParaRPr sz="2470">
              <a:solidFill>
                <a:schemeClr val="lt1"/>
              </a:solidFill>
              <a:latin typeface="Ubuntu Condensed"/>
              <a:ea typeface="Ubuntu Condensed"/>
              <a:cs typeface="Ubuntu Condensed"/>
              <a:sym typeface="Ubuntu Condensed"/>
            </a:endParaRPr>
          </a:p>
        </p:txBody>
      </p:sp>
      <p:sp>
        <p:nvSpPr>
          <p:cNvPr id="149" name="Google Shape;149;p21"/>
          <p:cNvSpPr txBox="1"/>
          <p:nvPr>
            <p:ph idx="4294967295" type="title"/>
          </p:nvPr>
        </p:nvSpPr>
        <p:spPr>
          <a:xfrm>
            <a:off x="186600" y="1381013"/>
            <a:ext cx="4186200" cy="750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0" lang="en" sz="1250">
                <a:solidFill>
                  <a:srgbClr val="6A8D3A"/>
                </a:solidFill>
                <a:latin typeface="Lato"/>
                <a:ea typeface="Lato"/>
                <a:cs typeface="Lato"/>
                <a:sym typeface="Lato"/>
              </a:rPr>
              <a:t>The wellbeing of the child and cultural connection can rub against each other at times. We need to focus on the best interests of the child vs what adults want</a:t>
            </a:r>
            <a:endParaRPr b="0" sz="1250">
              <a:solidFill>
                <a:srgbClr val="6A8D3A"/>
              </a:solidFill>
              <a:latin typeface="Lato"/>
              <a:ea typeface="Lato"/>
              <a:cs typeface="Lato"/>
              <a:sym typeface="Lato"/>
            </a:endParaRPr>
          </a:p>
        </p:txBody>
      </p:sp>
      <p:sp>
        <p:nvSpPr>
          <p:cNvPr id="150" name="Google Shape;150;p21"/>
          <p:cNvSpPr txBox="1"/>
          <p:nvPr>
            <p:ph idx="4294967295" type="title"/>
          </p:nvPr>
        </p:nvSpPr>
        <p:spPr>
          <a:xfrm>
            <a:off x="4632000" y="1381025"/>
            <a:ext cx="4456500" cy="1017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0" lang="en" sz="1250">
                <a:solidFill>
                  <a:srgbClr val="F46524"/>
                </a:solidFill>
                <a:latin typeface="Lato"/>
                <a:ea typeface="Lato"/>
                <a:cs typeface="Lato"/>
                <a:sym typeface="Lato"/>
              </a:rPr>
              <a:t>Young people need to be supported to be on boards and decision-making teams in youth-focused services where possible - just as a board for a </a:t>
            </a:r>
            <a:r>
              <a:rPr b="0" lang="en" sz="1250">
                <a:solidFill>
                  <a:srgbClr val="F46524"/>
                </a:solidFill>
                <a:latin typeface="Lato"/>
                <a:ea typeface="Lato"/>
                <a:cs typeface="Lato"/>
                <a:sym typeface="Lato"/>
              </a:rPr>
              <a:t>disability</a:t>
            </a:r>
            <a:r>
              <a:rPr b="0" lang="en" sz="1250">
                <a:solidFill>
                  <a:srgbClr val="F46524"/>
                </a:solidFill>
                <a:latin typeface="Lato"/>
                <a:ea typeface="Lato"/>
                <a:cs typeface="Lato"/>
                <a:sym typeface="Lato"/>
              </a:rPr>
              <a:t> or mental health service would have representatives with lived experience</a:t>
            </a:r>
            <a:endParaRPr b="0" sz="1250">
              <a:solidFill>
                <a:srgbClr val="F46524"/>
              </a:solidFill>
              <a:latin typeface="Lato"/>
              <a:ea typeface="Lato"/>
              <a:cs typeface="Lato"/>
              <a:sym typeface="Lato"/>
            </a:endParaRPr>
          </a:p>
        </p:txBody>
      </p:sp>
      <p:sp>
        <p:nvSpPr>
          <p:cNvPr id="151" name="Google Shape;151;p21"/>
          <p:cNvSpPr txBox="1"/>
          <p:nvPr>
            <p:ph idx="4294967295" type="title"/>
          </p:nvPr>
        </p:nvSpPr>
        <p:spPr>
          <a:xfrm>
            <a:off x="186600" y="2131925"/>
            <a:ext cx="4681500" cy="1017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0" lang="en" sz="1250">
                <a:solidFill>
                  <a:srgbClr val="2281AA"/>
                </a:solidFill>
                <a:latin typeface="Lato"/>
                <a:ea typeface="Lato"/>
                <a:cs typeface="Lato"/>
                <a:sym typeface="Lato"/>
              </a:rPr>
              <a:t>Update from the Office of the NT Children’s Commissioner:</a:t>
            </a:r>
            <a:endParaRPr b="0" sz="1250">
              <a:solidFill>
                <a:srgbClr val="2281AA"/>
              </a:solidFill>
              <a:latin typeface="Lato"/>
              <a:ea typeface="Lato"/>
              <a:cs typeface="Lato"/>
              <a:sym typeface="Lato"/>
            </a:endParaRPr>
          </a:p>
          <a:p>
            <a:pPr indent="-193675" lvl="0" marL="228600" rtl="0" algn="l">
              <a:lnSpc>
                <a:spcPct val="100000"/>
              </a:lnSpc>
              <a:spcBef>
                <a:spcPts val="0"/>
              </a:spcBef>
              <a:spcAft>
                <a:spcPts val="0"/>
              </a:spcAft>
              <a:buClr>
                <a:srgbClr val="2281AA"/>
              </a:buClr>
              <a:buSzPts val="1250"/>
              <a:buFont typeface="Lato"/>
              <a:buChar char="●"/>
            </a:pPr>
            <a:r>
              <a:rPr b="0" lang="en" sz="1250">
                <a:solidFill>
                  <a:srgbClr val="2281AA"/>
                </a:solidFill>
                <a:latin typeface="Lato"/>
                <a:ea typeface="Lato"/>
                <a:cs typeface="Lato"/>
                <a:sym typeface="Lato"/>
              </a:rPr>
              <a:t>OCC is conducting i</a:t>
            </a:r>
            <a:r>
              <a:rPr b="0" lang="en" sz="1250">
                <a:solidFill>
                  <a:srgbClr val="2281AA"/>
                </a:solidFill>
                <a:latin typeface="Lato"/>
                <a:ea typeface="Lato"/>
                <a:cs typeface="Lato"/>
                <a:sym typeface="Lato"/>
              </a:rPr>
              <a:t>nformal monitoring through weekly checks at Don Dale YDC and fortnightly checks at Alice Springs YDC</a:t>
            </a:r>
            <a:endParaRPr b="0" sz="1250">
              <a:solidFill>
                <a:srgbClr val="2281AA"/>
              </a:solidFill>
              <a:latin typeface="Lato"/>
              <a:ea typeface="Lato"/>
              <a:cs typeface="Lato"/>
              <a:sym typeface="Lato"/>
            </a:endParaRPr>
          </a:p>
          <a:p>
            <a:pPr indent="-193675" lvl="0" marL="228600" rtl="0" algn="l">
              <a:lnSpc>
                <a:spcPct val="100000"/>
              </a:lnSpc>
              <a:spcBef>
                <a:spcPts val="0"/>
              </a:spcBef>
              <a:spcAft>
                <a:spcPts val="0"/>
              </a:spcAft>
              <a:buClr>
                <a:srgbClr val="2281AA"/>
              </a:buClr>
              <a:buSzPts val="1250"/>
              <a:buFont typeface="Lato"/>
              <a:buChar char="●"/>
            </a:pPr>
            <a:r>
              <a:rPr b="0" lang="en" sz="1250">
                <a:solidFill>
                  <a:srgbClr val="2281AA"/>
                </a:solidFill>
                <a:latin typeface="Lato"/>
                <a:ea typeface="Lato"/>
                <a:cs typeface="Lato"/>
                <a:sym typeface="Lato"/>
              </a:rPr>
              <a:t>Over 2021, there were 285 arrivals in YD, average of 51 </a:t>
            </a:r>
            <a:br>
              <a:rPr b="0" lang="en" sz="1250">
                <a:solidFill>
                  <a:srgbClr val="2281AA"/>
                </a:solidFill>
                <a:latin typeface="Lato"/>
                <a:ea typeface="Lato"/>
                <a:cs typeface="Lato"/>
                <a:sym typeface="Lato"/>
              </a:rPr>
            </a:br>
            <a:r>
              <a:rPr b="0" lang="en" sz="1250">
                <a:solidFill>
                  <a:srgbClr val="2281AA"/>
                </a:solidFill>
                <a:latin typeface="Lato"/>
                <a:ea typeface="Lato"/>
                <a:cs typeface="Lato"/>
                <a:sym typeface="Lato"/>
              </a:rPr>
              <a:t>on any day, maximum number was 67. Average age is 15, mostly 13-17 year olds </a:t>
            </a:r>
            <a:endParaRPr b="0" sz="1250">
              <a:solidFill>
                <a:srgbClr val="2281AA"/>
              </a:solidFill>
              <a:latin typeface="Lato"/>
              <a:ea typeface="Lato"/>
              <a:cs typeface="Lato"/>
              <a:sym typeface="Lato"/>
            </a:endParaRPr>
          </a:p>
          <a:p>
            <a:pPr indent="-193675" lvl="0" marL="228600" rtl="0" algn="l">
              <a:lnSpc>
                <a:spcPct val="100000"/>
              </a:lnSpc>
              <a:spcBef>
                <a:spcPts val="0"/>
              </a:spcBef>
              <a:spcAft>
                <a:spcPts val="0"/>
              </a:spcAft>
              <a:buClr>
                <a:srgbClr val="2281AA"/>
              </a:buClr>
              <a:buSzPts val="1250"/>
              <a:buFont typeface="Lato"/>
              <a:buChar char="●"/>
            </a:pPr>
            <a:r>
              <a:rPr b="0" lang="en" sz="1250">
                <a:solidFill>
                  <a:srgbClr val="2281AA"/>
                </a:solidFill>
                <a:latin typeface="Lato"/>
                <a:ea typeface="Lato"/>
                <a:cs typeface="Lato"/>
                <a:sym typeface="Lato"/>
              </a:rPr>
              <a:t>A Graduate Diploma is being developed and certified for Youth Detention Services</a:t>
            </a:r>
            <a:endParaRPr b="0" sz="1250">
              <a:solidFill>
                <a:srgbClr val="2281AA"/>
              </a:solidFill>
              <a:latin typeface="Lato"/>
              <a:ea typeface="Lato"/>
              <a:cs typeface="Lato"/>
              <a:sym typeface="Lato"/>
            </a:endParaRPr>
          </a:p>
        </p:txBody>
      </p:sp>
      <p:sp>
        <p:nvSpPr>
          <p:cNvPr id="152" name="Google Shape;152;p21"/>
          <p:cNvSpPr txBox="1"/>
          <p:nvPr>
            <p:ph idx="4294967295" type="title"/>
          </p:nvPr>
        </p:nvSpPr>
        <p:spPr>
          <a:xfrm>
            <a:off x="4632000" y="3224275"/>
            <a:ext cx="4248900" cy="1017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0" lang="en" sz="1250">
                <a:solidFill>
                  <a:srgbClr val="6A8D3A"/>
                </a:solidFill>
                <a:latin typeface="Lato"/>
                <a:ea typeface="Lato"/>
                <a:cs typeface="Lato"/>
                <a:sym typeface="Lato"/>
              </a:rPr>
              <a:t>We need to ensure that </a:t>
            </a:r>
            <a:r>
              <a:rPr b="0" lang="en" sz="1250">
                <a:solidFill>
                  <a:srgbClr val="6A8D3A"/>
                </a:solidFill>
                <a:latin typeface="Lato"/>
                <a:ea typeface="Lato"/>
                <a:cs typeface="Lato"/>
                <a:sym typeface="Lato"/>
              </a:rPr>
              <a:t>the youth ‘voice’ and youth participants in research and data gathering  include a good representation of remote community youth, and those with additional needs </a:t>
            </a:r>
            <a:endParaRPr b="0" sz="1250">
              <a:solidFill>
                <a:srgbClr val="6A8D3A"/>
              </a:solidFill>
              <a:latin typeface="Lato"/>
              <a:ea typeface="Lato"/>
              <a:cs typeface="Lato"/>
              <a:sym typeface="Lato"/>
            </a:endParaRPr>
          </a:p>
          <a:p>
            <a:pPr indent="0" lvl="0" marL="0" rtl="0" algn="l">
              <a:lnSpc>
                <a:spcPct val="100000"/>
              </a:lnSpc>
              <a:spcBef>
                <a:spcPts val="0"/>
              </a:spcBef>
              <a:spcAft>
                <a:spcPts val="0"/>
              </a:spcAft>
              <a:buNone/>
            </a:pPr>
            <a:r>
              <a:t/>
            </a:r>
            <a:endParaRPr b="0" sz="1250">
              <a:solidFill>
                <a:srgbClr val="6A8D3A"/>
              </a:solidFill>
              <a:latin typeface="Lato"/>
              <a:ea typeface="Lato"/>
              <a:cs typeface="Lato"/>
              <a:sym typeface="Lato"/>
            </a:endParaRPr>
          </a:p>
        </p:txBody>
      </p:sp>
      <p:sp>
        <p:nvSpPr>
          <p:cNvPr id="153" name="Google Shape;153;p21"/>
          <p:cNvSpPr txBox="1"/>
          <p:nvPr>
            <p:ph idx="4294967295" type="title"/>
          </p:nvPr>
        </p:nvSpPr>
        <p:spPr>
          <a:xfrm>
            <a:off x="4632000" y="2309275"/>
            <a:ext cx="4286700" cy="9150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0" lang="en" sz="1250">
                <a:solidFill>
                  <a:srgbClr val="F8B01A"/>
                </a:solidFill>
                <a:latin typeface="Lato"/>
                <a:ea typeface="Lato"/>
                <a:cs typeface="Lato"/>
                <a:sym typeface="Lato"/>
              </a:rPr>
              <a:t>Some </a:t>
            </a:r>
            <a:r>
              <a:rPr b="0" lang="en" sz="1250">
                <a:solidFill>
                  <a:srgbClr val="F8B01A"/>
                </a:solidFill>
                <a:latin typeface="Lato"/>
                <a:ea typeface="Lato"/>
                <a:cs typeface="Lato"/>
                <a:sym typeface="Lato"/>
              </a:rPr>
              <a:t>people</a:t>
            </a:r>
            <a:r>
              <a:rPr b="0" lang="en" sz="1250">
                <a:solidFill>
                  <a:srgbClr val="F8B01A"/>
                </a:solidFill>
                <a:latin typeface="Lato"/>
                <a:ea typeface="Lato"/>
                <a:cs typeface="Lato"/>
                <a:sym typeface="Lato"/>
              </a:rPr>
              <a:t> are having trouble accessing attachments in NTPA </a:t>
            </a:r>
            <a:r>
              <a:rPr b="0" lang="en" sz="1250">
                <a:solidFill>
                  <a:srgbClr val="F8B01A"/>
                </a:solidFill>
                <a:latin typeface="Lato"/>
                <a:ea typeface="Lato"/>
                <a:cs typeface="Lato"/>
                <a:sym typeface="Lato"/>
              </a:rPr>
              <a:t>emails</a:t>
            </a:r>
            <a:r>
              <a:rPr b="0" lang="en" sz="1250">
                <a:solidFill>
                  <a:srgbClr val="F8B01A"/>
                </a:solidFill>
                <a:latin typeface="Lato"/>
                <a:ea typeface="Lato"/>
                <a:cs typeface="Lato"/>
                <a:sym typeface="Lato"/>
              </a:rPr>
              <a:t> and invitations. NAPCAN is working on this, and is open to suggestions for improvement. NTG emails often </a:t>
            </a:r>
            <a:r>
              <a:rPr b="0" lang="en" sz="1250">
                <a:solidFill>
                  <a:srgbClr val="F8B01A"/>
                </a:solidFill>
                <a:latin typeface="Lato"/>
                <a:ea typeface="Lato"/>
                <a:cs typeface="Lato"/>
                <a:sym typeface="Lato"/>
              </a:rPr>
              <a:t>bounce</a:t>
            </a:r>
            <a:r>
              <a:rPr b="0" lang="en" sz="1250">
                <a:solidFill>
                  <a:srgbClr val="F8B01A"/>
                </a:solidFill>
                <a:latin typeface="Lato"/>
                <a:ea typeface="Lato"/>
                <a:cs typeface="Lato"/>
                <a:sym typeface="Lato"/>
              </a:rPr>
              <a:t> back.</a:t>
            </a:r>
            <a:endParaRPr b="0" sz="1250">
              <a:solidFill>
                <a:srgbClr val="F8B01A"/>
              </a:solidFill>
              <a:latin typeface="Lato"/>
              <a:ea typeface="Lato"/>
              <a:cs typeface="Lato"/>
              <a:sym typeface="Lato"/>
            </a:endParaRPr>
          </a:p>
        </p:txBody>
      </p:sp>
      <p:sp>
        <p:nvSpPr>
          <p:cNvPr id="154" name="Google Shape;154;p21"/>
          <p:cNvSpPr txBox="1"/>
          <p:nvPr>
            <p:ph idx="4294967295" type="title"/>
          </p:nvPr>
        </p:nvSpPr>
        <p:spPr>
          <a:xfrm>
            <a:off x="1647125" y="4065675"/>
            <a:ext cx="5374500" cy="709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0" lang="en" sz="1250">
                <a:solidFill>
                  <a:srgbClr val="F46524"/>
                </a:solidFill>
                <a:latin typeface="Lato"/>
                <a:ea typeface="Lato"/>
                <a:cs typeface="Lato"/>
                <a:sym typeface="Lato"/>
              </a:rPr>
              <a:t>Regarding media and messaging guides - there are marketing and PR companies and consultants who prepare media releases for organisations. Could be beneficial to engage them as well as mainstream media</a:t>
            </a:r>
            <a:endParaRPr b="0" sz="1250">
              <a:solidFill>
                <a:srgbClr val="F46524"/>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