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Ubuntu Condensed"/>
      <p:regular r:id="rId25"/>
    </p:embeddedFont>
    <p:embeddedFont>
      <p:font typeface="Saira Condense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airaCondensed-regular.fntdata"/><Relationship Id="rId25" Type="http://schemas.openxmlformats.org/officeDocument/2006/relationships/font" Target="fonts/UbuntuCondensed-regular.fntdata"/><Relationship Id="rId27" Type="http://schemas.openxmlformats.org/officeDocument/2006/relationships/font" Target="fonts/Saira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67c38392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67c38392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87f1746a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87f1746a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87f1746ae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87f1746a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87f1746a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87f1746a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67c3839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67c3839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67c3839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67c3839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67c38392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67c3839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67c38392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67c38392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4294967295" type="ctrTitle"/>
          </p:nvPr>
        </p:nvSpPr>
        <p:spPr>
          <a:xfrm>
            <a:off x="1952200" y="260600"/>
            <a:ext cx="48774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0" lang="en" sz="271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Action Items</a:t>
            </a:r>
            <a:endParaRPr b="0" sz="271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61" name="Google Shape;161;p22"/>
          <p:cNvSpPr txBox="1"/>
          <p:nvPr>
            <p:ph idx="4294967295" type="title"/>
          </p:nvPr>
        </p:nvSpPr>
        <p:spPr>
          <a:xfrm>
            <a:off x="1942350" y="827175"/>
            <a:ext cx="4992900" cy="22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Action</a:t>
            </a:r>
            <a:br>
              <a:rPr b="0" lang="en" sz="1500"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b="0" lang="en" sz="1011">
                <a:latin typeface="Lato"/>
                <a:ea typeface="Lato"/>
                <a:cs typeface="Lato"/>
                <a:sym typeface="Lato"/>
              </a:rPr>
              <a:t>Organisations to share logos, contacts for support services, agency contacts for</a:t>
            </a:r>
            <a:br>
              <a:rPr b="0" lang="en" sz="1011"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latin typeface="Lato"/>
                <a:ea typeface="Lato"/>
                <a:cs typeface="Lato"/>
                <a:sym typeface="Lato"/>
              </a:rPr>
              <a:t>good news stories, NT media contacts who may wish to be involved in a review process (and champion the development and use of the guidelines)</a:t>
            </a:r>
            <a:br>
              <a:rPr b="0" lang="en" sz="1011"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r>
              <a:rPr b="0" lang="en" sz="1011">
                <a:latin typeface="Lato"/>
                <a:ea typeface="Lato"/>
                <a:cs typeface="Lato"/>
                <a:sym typeface="Lato"/>
              </a:rPr>
              <a:t> Review draft guidelines, including: in partnership with NT media; through a cultural lens (e.g. using resources from Media Diversity Aus and Passing the Message Stick); and gaining final endorsement from NTPA</a:t>
            </a:r>
            <a:endParaRPr b="0" sz="101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r>
              <a:rPr b="0" lang="en" sz="1000">
                <a:latin typeface="Lato"/>
                <a:ea typeface="Lato"/>
                <a:cs typeface="Lato"/>
                <a:sym typeface="Lato"/>
              </a:rPr>
              <a:t>Share draft guides with communications teams and provide feedback to NAPCAN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</a:t>
            </a:r>
            <a:r>
              <a:rPr b="0" lang="en" sz="1000">
                <a:latin typeface="Lato"/>
                <a:ea typeface="Lato"/>
                <a:cs typeface="Lato"/>
                <a:sym typeface="Lato"/>
              </a:rPr>
              <a:t>Provide contact details of communications teams to NAPCAN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</a:t>
            </a:r>
            <a:r>
              <a:rPr b="0" lang="en" sz="1000">
                <a:latin typeface="Lato"/>
                <a:ea typeface="Lato"/>
                <a:cs typeface="Lato"/>
                <a:sym typeface="Lato"/>
              </a:rPr>
              <a:t>Run messaging/framing workshop with NTG communications teams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6. </a:t>
            </a:r>
            <a:r>
              <a:rPr b="0" lang="en" sz="1000">
                <a:latin typeface="Lato"/>
                <a:ea typeface="Lato"/>
                <a:cs typeface="Lato"/>
                <a:sym typeface="Lato"/>
              </a:rPr>
              <a:t>Secretariat to circulate:</a:t>
            </a:r>
            <a:endParaRPr b="0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2"/>
          <p:cNvSpPr txBox="1"/>
          <p:nvPr>
            <p:ph idx="4294967295" type="title"/>
          </p:nvPr>
        </p:nvSpPr>
        <p:spPr>
          <a:xfrm>
            <a:off x="7029600" y="722625"/>
            <a:ext cx="1482300" cy="23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4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Who</a:t>
            </a:r>
            <a:br>
              <a:rPr b="0" lang="en" sz="1500"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MEMBERS</a:t>
            </a: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NAPCAN</a:t>
            </a: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MEMBERS</a:t>
            </a: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MEMBERS</a:t>
            </a: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TFHC and NAPCAN</a:t>
            </a:r>
            <a:b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01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6. NAPCAN</a:t>
            </a:r>
            <a:endParaRPr b="0" sz="101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2"/>
          <p:cNvSpPr txBox="1"/>
          <p:nvPr>
            <p:ph idx="4294967295" type="title"/>
          </p:nvPr>
        </p:nvSpPr>
        <p:spPr>
          <a:xfrm>
            <a:off x="1942350" y="3269700"/>
            <a:ext cx="6572400" cy="14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900">
                <a:latin typeface="Lato"/>
                <a:ea typeface="Lato"/>
                <a:cs typeface="Lato"/>
                <a:sym typeface="Lato"/>
              </a:rPr>
              <a:t>- </a:t>
            </a:r>
            <a:r>
              <a:rPr b="0" lang="en" sz="900">
                <a:latin typeface="Lato"/>
                <a:ea typeface="Lato"/>
                <a:cs typeface="Lato"/>
                <a:sym typeface="Lato"/>
              </a:rPr>
              <a:t>The Shape Agency survey findings on the narrative about young people (from Deborah, NTCOSS, once completed)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Sport Integrity Australia’s draft National Integrity Framework (via Don, Sport Integrity NT, once completed)  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Link to Sport Integrity child safeguarding resources  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Territory Families, Housing and Communities’ new Youth Detention Model of Care (via Jeanette TFHC)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ABC Behind the News survey ‘Kids Contribute’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Media Changing the Story: Media guidelines for the reporting of domestic, family and sexual violence in the Northern Territory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Draft messaging guides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Life’s Lottery podcasts</a:t>
            </a:r>
            <a:br>
              <a:rPr b="0" lang="en" sz="900">
                <a:latin typeface="Lato"/>
                <a:ea typeface="Lato"/>
                <a:cs typeface="Lato"/>
                <a:sym typeface="Lato"/>
              </a:rPr>
            </a:br>
            <a:r>
              <a:rPr b="0" lang="en" sz="900">
                <a:latin typeface="Lato"/>
                <a:ea typeface="Lato"/>
                <a:cs typeface="Lato"/>
                <a:sym typeface="Lato"/>
              </a:rPr>
              <a:t>- Maranguka Justice Reinvestment initiative, Bourke (Megan’s powerpoint, on request)</a:t>
            </a:r>
            <a:endParaRPr b="0"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2"/>
          <p:cNvSpPr txBox="1"/>
          <p:nvPr>
            <p:ph idx="4294967295" type="title"/>
          </p:nvPr>
        </p:nvSpPr>
        <p:spPr>
          <a:xfrm>
            <a:off x="202525" y="1029075"/>
            <a:ext cx="1539900" cy="13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Media guide for the Northern Territory: Treating every child and young person fairly</a:t>
            </a:r>
            <a:endParaRPr sz="1420"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  <p:sp>
        <p:nvSpPr>
          <p:cNvPr id="165" name="Google Shape;165;p22"/>
          <p:cNvSpPr txBox="1"/>
          <p:nvPr>
            <p:ph idx="4294967295" type="title"/>
          </p:nvPr>
        </p:nvSpPr>
        <p:spPr>
          <a:xfrm>
            <a:off x="418075" y="2344875"/>
            <a:ext cx="11088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Development of messaging guides</a:t>
            </a:r>
            <a:endParaRPr sz="1420"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665450" y="1147700"/>
            <a:ext cx="276900" cy="1037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1665450" y="2400125"/>
            <a:ext cx="276900" cy="703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1665450" y="3394550"/>
            <a:ext cx="276900" cy="1347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4294967295" type="title"/>
          </p:nvPr>
        </p:nvSpPr>
        <p:spPr>
          <a:xfrm>
            <a:off x="452975" y="3577650"/>
            <a:ext cx="11088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Sharing information</a:t>
            </a:r>
            <a:endParaRPr sz="1420"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idx="4294967295" type="ctrTitle"/>
          </p:nvPr>
        </p:nvSpPr>
        <p:spPr>
          <a:xfrm>
            <a:off x="476075" y="398850"/>
            <a:ext cx="8342700" cy="192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11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See you at our next NTPA meeting!</a:t>
            </a:r>
            <a:endParaRPr b="0" sz="2911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11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11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Thursday 29 September 2022, 9am - 1pm</a:t>
            </a:r>
            <a:endParaRPr b="0" sz="2411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11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North Australia Conference Room, Development House, 76 The Esplanade, Darwin</a:t>
            </a:r>
            <a:endParaRPr b="0" sz="2011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4294967295" type="title"/>
          </p:nvPr>
        </p:nvSpPr>
        <p:spPr>
          <a:xfrm>
            <a:off x="535775" y="983525"/>
            <a:ext cx="1666200" cy="24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77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Date</a:t>
            </a:r>
            <a:br>
              <a:rPr b="0" lang="en" sz="1800">
                <a:latin typeface="Lato"/>
                <a:ea typeface="Lato"/>
                <a:cs typeface="Lato"/>
                <a:sym typeface="Lato"/>
              </a:rPr>
            </a:br>
            <a:r>
              <a:rPr b="0" lang="en" sz="1100">
                <a:latin typeface="Lato"/>
                <a:ea typeface="Lato"/>
                <a:cs typeface="Lato"/>
                <a:sym typeface="Lato"/>
              </a:rPr>
              <a:t>26 May 2022</a:t>
            </a:r>
            <a:endParaRPr b="0"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69718"/>
              <a:buFont typeface="Arial"/>
              <a:buNone/>
            </a:pPr>
            <a:r>
              <a:rPr b="0" lang="en" sz="1577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Time</a:t>
            </a:r>
            <a:br>
              <a:rPr b="0" lang="en" sz="1800">
                <a:latin typeface="Lato"/>
                <a:ea typeface="Lato"/>
                <a:cs typeface="Lato"/>
                <a:sym typeface="Lato"/>
              </a:rPr>
            </a:br>
            <a:r>
              <a:rPr b="0" lang="en" sz="1100">
                <a:latin typeface="Lato"/>
                <a:ea typeface="Lato"/>
                <a:cs typeface="Lato"/>
                <a:sym typeface="Lato"/>
              </a:rPr>
              <a:t>9.00am-1.00pm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69718"/>
              <a:buFont typeface="Arial"/>
              <a:buNone/>
            </a:pPr>
            <a:r>
              <a:rPr b="0" lang="en" sz="1577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Venue</a:t>
            </a:r>
            <a:br>
              <a:rPr b="0" lang="en" sz="1800">
                <a:latin typeface="Lato"/>
                <a:ea typeface="Lato"/>
                <a:cs typeface="Lato"/>
                <a:sym typeface="Lato"/>
              </a:rPr>
            </a:br>
            <a:r>
              <a:rPr b="0" lang="en" sz="1100">
                <a:latin typeface="Lato"/>
                <a:ea typeface="Lato"/>
                <a:cs typeface="Lato"/>
                <a:sym typeface="Lato"/>
              </a:rPr>
              <a:t>Mataranka Room </a:t>
            </a:r>
            <a:br>
              <a:rPr b="0" lang="en" sz="1100">
                <a:latin typeface="Lato"/>
                <a:ea typeface="Lato"/>
                <a:cs typeface="Lato"/>
                <a:sym typeface="Lato"/>
              </a:rPr>
            </a:br>
            <a:r>
              <a:rPr b="0" lang="en" sz="1100">
                <a:latin typeface="Lato"/>
                <a:ea typeface="Lato"/>
                <a:cs typeface="Lato"/>
                <a:sym typeface="Lato"/>
              </a:rPr>
              <a:t>Oaks Elan Hotel </a:t>
            </a:r>
            <a:br>
              <a:rPr b="0" lang="en" sz="1100">
                <a:latin typeface="Lato"/>
                <a:ea typeface="Lato"/>
                <a:cs typeface="Lato"/>
                <a:sym typeface="Lato"/>
              </a:rPr>
            </a:br>
            <a:r>
              <a:rPr b="0" lang="en" sz="1100">
                <a:latin typeface="Lato"/>
                <a:ea typeface="Lato"/>
                <a:cs typeface="Lato"/>
                <a:sym typeface="Lato"/>
              </a:rPr>
              <a:t>31 Woods Street Darwin</a:t>
            </a:r>
            <a:br>
              <a:rPr b="0" lang="en" sz="1100">
                <a:latin typeface="Lato"/>
                <a:ea typeface="Lato"/>
                <a:cs typeface="Lato"/>
                <a:sym typeface="Lato"/>
              </a:rPr>
            </a:br>
            <a:r>
              <a:rPr b="0" lang="en" sz="1100">
                <a:latin typeface="Lato"/>
                <a:ea typeface="Lato"/>
                <a:cs typeface="Lato"/>
                <a:sym typeface="Lato"/>
              </a:rPr>
              <a:t>(and online)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4"/>
          <p:cNvSpPr txBox="1"/>
          <p:nvPr>
            <p:ph idx="4294967295" type="ctrTitle"/>
          </p:nvPr>
        </p:nvSpPr>
        <p:spPr>
          <a:xfrm>
            <a:off x="2133300" y="322625"/>
            <a:ext cx="48774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0" lang="en" sz="271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NTPA Meeting 26/5/22 - Attendance</a:t>
            </a:r>
            <a:endParaRPr b="0" sz="271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2133300" y="772775"/>
            <a:ext cx="3683700" cy="3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77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Guests</a:t>
            </a:r>
            <a:br>
              <a:rPr b="0" lang="en" sz="1800">
                <a:latin typeface="Lato"/>
                <a:ea typeface="Lato"/>
                <a:cs typeface="Lato"/>
                <a:sym typeface="Lato"/>
              </a:rPr>
            </a:br>
            <a:r>
              <a:rPr b="0" lang="en" sz="1111">
                <a:latin typeface="Lato"/>
                <a:ea typeface="Lato"/>
                <a:cs typeface="Lato"/>
                <a:sym typeface="Lato"/>
              </a:rPr>
              <a:t>Carmel Simpson – Tangentyere Women’s Family Safety Group</a:t>
            </a:r>
            <a:br>
              <a:rPr b="0" lang="en" sz="1111">
                <a:latin typeface="Lato"/>
                <a:ea typeface="Lato"/>
                <a:cs typeface="Lato"/>
                <a:sym typeface="Lato"/>
              </a:rPr>
            </a:br>
            <a:r>
              <a:rPr b="0" lang="en" sz="1111">
                <a:latin typeface="Lato"/>
                <a:ea typeface="Lato"/>
                <a:cs typeface="Lato"/>
                <a:sym typeface="Lato"/>
              </a:rPr>
              <a:t>Helen Fogarty – NAPCAN</a:t>
            </a:r>
            <a:endParaRPr b="0" sz="111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lang="en" sz="1577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Present</a:t>
            </a:r>
            <a:br>
              <a:rPr b="0" lang="en" sz="1800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Alan Cass – Menzies School of Health Research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Alex Bruce – Hospitality NT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Ally Kodet-Moran – NAPCAN (tech support)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Christine Smith – Catholic Education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Deborah Di Natale – NTCOSS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Diane Cox - ECA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Donald Boyanton – Sport Integrity NT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Felix Fogarty – NAPCAN (tech support)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Jeanette Kerr – Territory Families, Housing and Communities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Megan Michell –</a:t>
            </a:r>
            <a:r>
              <a:rPr b="0" lang="en" sz="1161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lang="en" sz="116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(Presenter)</a:t>
            </a:r>
            <a:br>
              <a:rPr b="0" lang="en" sz="116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Meron Looney – NTPA Secretariat (NAPCAN)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Michael White – PFES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Nicole Hucks – Office of the Children’s Commissioner NT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Richard Matejic – NT JACET (AFP)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Gill Yearsley – PHN NT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Susan Wellfair – Playgroup NT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Tom Dyer – NIAA</a:t>
            </a:r>
            <a:br>
              <a:rPr b="0" lang="en" sz="1161">
                <a:latin typeface="Lato"/>
                <a:ea typeface="Lato"/>
                <a:cs typeface="Lato"/>
                <a:sym typeface="Lato"/>
              </a:rPr>
            </a:br>
            <a:r>
              <a:rPr b="0" lang="en" sz="1161">
                <a:latin typeface="Lato"/>
                <a:ea typeface="Lato"/>
                <a:cs typeface="Lato"/>
                <a:sym typeface="Lato"/>
              </a:rPr>
              <a:t>Tracy Adams – Yourtown (Acting Chair)</a:t>
            </a:r>
            <a:br>
              <a:rPr b="0" lang="en" sz="1100">
                <a:latin typeface="Lato"/>
                <a:ea typeface="Lato"/>
                <a:cs typeface="Lato"/>
                <a:sym typeface="Lato"/>
              </a:rPr>
            </a:br>
            <a:endParaRPr b="0"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6075975" y="1710125"/>
            <a:ext cx="2923800" cy="26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40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Apologies</a:t>
            </a:r>
            <a:br>
              <a:rPr b="0" lang="en" sz="18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Dave Pugh – Anglicare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Gail Barker – AISNT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Greg Ireland – Chamber of Commerce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Leesa Waters – NAPCAN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Michael Meegan – Relationships Australia NT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Peter McMillan – NT Shelter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Priscilla Atkins – NAAJA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Sam Jeffries – NIAA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Sean Holden – LGANT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Tracey Johnson – Early Childhood Australia</a:t>
            </a:r>
            <a:r>
              <a:rPr b="0" lang="en" sz="10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 =</a:t>
            </a:r>
            <a:br>
              <a:rPr b="0" lang="en" sz="1000">
                <a:latin typeface="Lato"/>
                <a:ea typeface="Lato"/>
                <a:cs typeface="Lato"/>
                <a:sym typeface="Lato"/>
              </a:rPr>
            </a:br>
            <a:r>
              <a:rPr b="0" lang="en" sz="1000">
                <a:latin typeface="Lato"/>
                <a:ea typeface="Lato"/>
                <a:cs typeface="Lato"/>
                <a:sym typeface="Lato"/>
              </a:rPr>
              <a:t>William Daw – Australian Red Cross</a:t>
            </a:r>
            <a:endParaRPr b="0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title"/>
          </p:nvPr>
        </p:nvSpPr>
        <p:spPr>
          <a:xfrm>
            <a:off x="631350" y="1603125"/>
            <a:ext cx="78813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77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Thank you to our speakers:</a:t>
            </a:r>
            <a:endParaRPr b="0" sz="1377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9718"/>
              <a:buFont typeface="Arial"/>
              <a:buNone/>
            </a:pPr>
            <a:r>
              <a:t/>
            </a:r>
            <a:endParaRPr b="0" sz="157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9009"/>
              <a:buFont typeface="Arial"/>
              <a:buNone/>
            </a:pPr>
            <a:r>
              <a:rPr b="0" lang="en" sz="2244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Carmel Simpson - Women’s Family Safety Group, Tangentyere Council</a:t>
            </a:r>
            <a:endParaRPr b="0" sz="2244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b="0" lang="en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Media Changing the Story: Media guidelines for the reporting of domestic, family and sexual violence in the Northern Territory</a:t>
            </a:r>
            <a:endParaRPr b="0"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0000"/>
              <a:buFont typeface="Arial"/>
              <a:buNone/>
            </a:pPr>
            <a:r>
              <a:rPr b="0" lang="en" sz="22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Helen Fogarty - NAPCAN</a:t>
            </a:r>
            <a:endParaRPr b="0" sz="22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Media guide for the Northern Territory - Treating every child and young person fairly</a:t>
            </a:r>
            <a:endParaRPr b="0"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Megan Mitchell - University of Western Sydney</a:t>
            </a:r>
            <a:endParaRPr b="0" sz="2200">
              <a:solidFill>
                <a:srgbClr val="FFFF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Maranguka Justice Reinvestment initiative, Bourke NSW</a:t>
            </a:r>
            <a:endParaRPr b="0" sz="18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186600" y="330325"/>
            <a:ext cx="8770800" cy="1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11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Thankyou to all members for your participation</a:t>
            </a:r>
            <a:endParaRPr b="0" sz="2911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11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in the NTPA meeting, 26 May 2022.</a:t>
            </a:r>
            <a:endParaRPr b="0" sz="2911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4294967295" type="ctrTitle"/>
          </p:nvPr>
        </p:nvSpPr>
        <p:spPr>
          <a:xfrm>
            <a:off x="0" y="245625"/>
            <a:ext cx="91440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SECTOR UPDATES</a:t>
            </a:r>
            <a:endParaRPr b="0" sz="28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91" name="Google Shape;91;p16"/>
          <p:cNvSpPr txBox="1"/>
          <p:nvPr>
            <p:ph idx="4294967295" type="title"/>
          </p:nvPr>
        </p:nvSpPr>
        <p:spPr>
          <a:xfrm>
            <a:off x="338750" y="994050"/>
            <a:ext cx="21624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44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NTCOSS</a:t>
            </a:r>
            <a:endParaRPr b="0" sz="1844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NT Aboriginal Justice Agreement now includes young people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NTCOSS is working with The Shape Agency to change the narrative about young people 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Messages that can shift people’s views about young people are being tested in the NT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NTCOSS to share findings later in the year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6"/>
          <p:cNvSpPr txBox="1"/>
          <p:nvPr>
            <p:ph idx="4294967295" type="title"/>
          </p:nvPr>
        </p:nvSpPr>
        <p:spPr>
          <a:xfrm>
            <a:off x="2501150" y="994050"/>
            <a:ext cx="21624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44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Sport Integrity NT</a:t>
            </a:r>
            <a:endParaRPr b="0" sz="1844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Sport Integrity Australia have released a National Integrity Framework, that includes Child Safeguarding 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Resources are available to everyone and include: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◆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Child Safeguarding Policy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◆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Resources for children and young adults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◆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Child Safe Practices Dos and Don'ts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◆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 online induction: Child Safeguarding in Sport 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4833800" y="994050"/>
            <a:ext cx="21624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9638"/>
              <a:buFont typeface="Arial"/>
              <a:buNone/>
            </a:pPr>
            <a:r>
              <a:rPr b="0" lang="en" sz="1844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Territory Families, Housing and Communities (TFHC)</a:t>
            </a:r>
            <a:endParaRPr b="0" sz="1844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NT Govt: 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has appointed the first Minister for the Prevention of Domestic, Family and Sexual Violence (DFSV)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establishing a DFSV Inter-Agency Coordination and Reform Office (DFSV-ICRO) to bring together representatives from NT Departments of Health, Education, Police and TFHC, and Attorney General and Justice, to work together on DFSV.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TFHC has developed a new Youth Detention Model of Care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6889725" y="994050"/>
            <a:ext cx="21624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44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Yourtown</a:t>
            </a:r>
            <a:endParaRPr b="0" sz="1844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Soon to be released: a national report on the impact of the COVID-19 pandemic on young people.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key finding: there has been more than a 100% increase in emergency interventions related to child sexual abuse and suicide that required police/ambulance responses (more than 5,000 calls). 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Char char="➔"/>
            </a:pPr>
            <a:r>
              <a:rPr b="0"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Need to advocate: for support regarding long term impacts of the pandemic for children, young people and families.</a:t>
            </a:r>
            <a:endParaRPr b="0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4294967295" type="ctrTitle"/>
          </p:nvPr>
        </p:nvSpPr>
        <p:spPr>
          <a:xfrm>
            <a:off x="186600" y="76200"/>
            <a:ext cx="8770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KEY POINTS AND DISCUSSION (CARMEL)</a:t>
            </a:r>
            <a:endParaRPr sz="247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433350" y="534725"/>
            <a:ext cx="82773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Media Changing the Story: Media guidelines for the reporting of </a:t>
            </a:r>
            <a:b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domestic, family and sexual violence in the Northern Territory</a:t>
            </a:r>
            <a:endParaRPr b="0" sz="21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4116000" y="1470500"/>
            <a:ext cx="9120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1420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ISSUES</a:t>
            </a:r>
            <a:endParaRPr sz="142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 txBox="1"/>
          <p:nvPr>
            <p:ph idx="4294967295" type="title"/>
          </p:nvPr>
        </p:nvSpPr>
        <p:spPr>
          <a:xfrm>
            <a:off x="2493000" y="3381000"/>
            <a:ext cx="41580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" sz="1400">
                <a:latin typeface="Ubuntu Condensed"/>
                <a:ea typeface="Ubuntu Condensed"/>
                <a:cs typeface="Ubuntu Condensed"/>
                <a:sym typeface="Ubuntu Condensed"/>
              </a:rPr>
              <a:t>THE GUIDELINES</a:t>
            </a:r>
            <a:r>
              <a:rPr b="0" lang="en" sz="1400">
                <a:latin typeface="Ubuntu Condensed"/>
                <a:ea typeface="Ubuntu Condensed"/>
                <a:cs typeface="Ubuntu Condensed"/>
                <a:sym typeface="Ubuntu Condensed"/>
              </a:rPr>
              <a:t> AIM TO SUPPORT MEDIA TO:</a:t>
            </a:r>
            <a:endParaRPr b="0"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7"/>
          <p:cNvSpPr txBox="1"/>
          <p:nvPr>
            <p:ph idx="4294967295" type="title"/>
          </p:nvPr>
        </p:nvSpPr>
        <p:spPr>
          <a:xfrm>
            <a:off x="371750" y="1765775"/>
            <a:ext cx="2368200" cy="13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Aboriginal women’s stories are not heard, valued or reported on as much as other stories, including those of non-Indigenous women</a:t>
            </a:r>
            <a:endParaRPr b="0" sz="15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4" name="Google Shape;104;p17"/>
          <p:cNvSpPr txBox="1"/>
          <p:nvPr>
            <p:ph idx="4294967295" type="title"/>
          </p:nvPr>
        </p:nvSpPr>
        <p:spPr>
          <a:xfrm>
            <a:off x="2782725" y="1765775"/>
            <a:ext cx="2123400" cy="1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People can be easily identified in the NT, so need to focus on the safety of victim-survivors </a:t>
            </a:r>
            <a:endParaRPr b="0" sz="1520">
              <a:solidFill>
                <a:srgbClr val="2281A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5" name="Google Shape;105;p17"/>
          <p:cNvSpPr txBox="1"/>
          <p:nvPr>
            <p:ph idx="4294967295" type="title"/>
          </p:nvPr>
        </p:nvSpPr>
        <p:spPr>
          <a:xfrm>
            <a:off x="4948925" y="1765775"/>
            <a:ext cx="2633400" cy="12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Police concerns - the response from media and the community is often reduced when ‘domestic’ is put in front of serious harm or homicide</a:t>
            </a:r>
            <a:endParaRPr b="0" sz="15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6" name="Google Shape;106;p17"/>
          <p:cNvSpPr txBox="1"/>
          <p:nvPr>
            <p:ph idx="4294967295" type="title"/>
          </p:nvPr>
        </p:nvSpPr>
        <p:spPr>
          <a:xfrm>
            <a:off x="7625100" y="1765775"/>
            <a:ext cx="10473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Impacts of social media rhetoric</a:t>
            </a:r>
            <a:endParaRPr b="0" sz="1520">
              <a:solidFill>
                <a:srgbClr val="F8B01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7" name="Google Shape;107;p17"/>
          <p:cNvSpPr txBox="1"/>
          <p:nvPr>
            <p:ph idx="4294967295" type="title"/>
          </p:nvPr>
        </p:nvSpPr>
        <p:spPr>
          <a:xfrm>
            <a:off x="966600" y="3704425"/>
            <a:ext cx="7210800" cy="1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report safely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 (considering physical, legal cultural safety)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humanise victims and survivors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 (centring the voices of relatives and community members)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use culturally sensitive reporting practices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 (considering respect, relationships and obligations)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4294967295" type="ctrTitle"/>
          </p:nvPr>
        </p:nvSpPr>
        <p:spPr>
          <a:xfrm>
            <a:off x="186600" y="238800"/>
            <a:ext cx="8770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KEY POINTS AND DISCUSSION (HELEN)</a:t>
            </a:r>
            <a:endParaRPr sz="247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3" name="Google Shape;113;p18"/>
          <p:cNvSpPr txBox="1"/>
          <p:nvPr>
            <p:ph idx="4294967295" type="title"/>
          </p:nvPr>
        </p:nvSpPr>
        <p:spPr>
          <a:xfrm>
            <a:off x="433350" y="712600"/>
            <a:ext cx="827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Media guide for the Northern Territory - Treating every child and young person fairly</a:t>
            </a:r>
            <a:endParaRPr b="0" sz="21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4" name="Google Shape;114;p18"/>
          <p:cNvSpPr txBox="1"/>
          <p:nvPr>
            <p:ph idx="4294967295" type="title"/>
          </p:nvPr>
        </p:nvSpPr>
        <p:spPr>
          <a:xfrm>
            <a:off x="903050" y="1965975"/>
            <a:ext cx="3831000" cy="13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How children are portrayed in the media affects how society values children - and vica versa.</a:t>
            </a:r>
            <a:endParaRPr b="0" sz="15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5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And both affect how they are treated</a:t>
            </a:r>
            <a:endParaRPr b="0" sz="15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250" y="1559000"/>
            <a:ext cx="3126400" cy="24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1230300" y="4103750"/>
            <a:ext cx="66834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0" lang="en" sz="1490">
                <a:latin typeface="Ubuntu Condensed"/>
                <a:ea typeface="Ubuntu Condensed"/>
                <a:cs typeface="Ubuntu Condensed"/>
                <a:sym typeface="Ubuntu Condensed"/>
              </a:rPr>
              <a:t>Members supported the guidelines in principle and agreed that, once completed, </a:t>
            </a:r>
            <a:br>
              <a:rPr b="0" lang="en" sz="1490"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490">
                <a:latin typeface="Ubuntu Condensed"/>
                <a:ea typeface="Ubuntu Condensed"/>
                <a:cs typeface="Ubuntu Condensed"/>
                <a:sym typeface="Ubuntu Condensed"/>
              </a:rPr>
              <a:t>they could be released under the NTPA brand, including member logos.</a:t>
            </a:r>
            <a:endParaRPr b="0" sz="149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817825" y="2680300"/>
            <a:ext cx="947100" cy="40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8D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4294967295" type="ctrTitle"/>
          </p:nvPr>
        </p:nvSpPr>
        <p:spPr>
          <a:xfrm>
            <a:off x="186600" y="76200"/>
            <a:ext cx="8770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KEY POINTS AND DISCUSSION (</a:t>
            </a:r>
            <a:r>
              <a:rPr lang="en" sz="24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FROM WORKSHOPS</a:t>
            </a:r>
            <a:r>
              <a:rPr lang="en" sz="24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)</a:t>
            </a:r>
            <a:endParaRPr sz="247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3" name="Google Shape;123;p19"/>
          <p:cNvSpPr txBox="1"/>
          <p:nvPr>
            <p:ph idx="4294967295" type="title"/>
          </p:nvPr>
        </p:nvSpPr>
        <p:spPr>
          <a:xfrm>
            <a:off x="433350" y="534725"/>
            <a:ext cx="82773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Reviewing draft NT message guides: Juvenile Justice, Adolescents,</a:t>
            </a:r>
            <a:b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Child Abuse and Neglect, Foster Care</a:t>
            </a:r>
            <a:endParaRPr b="0" sz="21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4" name="Google Shape;124;p19"/>
          <p:cNvSpPr txBox="1"/>
          <p:nvPr>
            <p:ph idx="4294967295" type="title"/>
          </p:nvPr>
        </p:nvSpPr>
        <p:spPr>
          <a:xfrm>
            <a:off x="3147600" y="1282000"/>
            <a:ext cx="28488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1420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IT WAS AGREED THAT:</a:t>
            </a:r>
            <a:endParaRPr sz="142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9"/>
          <p:cNvSpPr txBox="1"/>
          <p:nvPr>
            <p:ph idx="4294967295" type="title"/>
          </p:nvPr>
        </p:nvSpPr>
        <p:spPr>
          <a:xfrm>
            <a:off x="447150" y="1577275"/>
            <a:ext cx="31767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5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Language needed can depend on the context and audience, eg: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6" name="Google Shape;126;p19"/>
          <p:cNvSpPr txBox="1"/>
          <p:nvPr>
            <p:ph idx="4294967295" type="title"/>
          </p:nvPr>
        </p:nvSpPr>
        <p:spPr>
          <a:xfrm>
            <a:off x="1427100" y="3975525"/>
            <a:ext cx="3144900" cy="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We need to use contemporary language 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(Office of the Children’s Commissioner to test the guides with young people)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7" name="Google Shape;127;p19"/>
          <p:cNvSpPr txBox="1"/>
          <p:nvPr>
            <p:ph idx="4294967295" type="title"/>
          </p:nvPr>
        </p:nvSpPr>
        <p:spPr>
          <a:xfrm>
            <a:off x="5432500" y="1805875"/>
            <a:ext cx="2918400" cy="22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5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The new guides can help create common language within an organisation </a:t>
            </a:r>
            <a:br>
              <a:rPr b="0" lang="en" sz="15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(change internal dialogue)</a:t>
            </a:r>
            <a:br>
              <a:rPr b="0" lang="en" sz="15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br>
              <a:rPr b="0" lang="en" sz="15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5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and highlight the role of collaboration within and between organisations 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(ecosystem approach)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8" name="Google Shape;128;p19"/>
          <p:cNvSpPr txBox="1"/>
          <p:nvPr>
            <p:ph idx="4294967295" type="title"/>
          </p:nvPr>
        </p:nvSpPr>
        <p:spPr>
          <a:xfrm>
            <a:off x="447150" y="2161550"/>
            <a:ext cx="3831000" cy="17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- </a:t>
            </a: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‘child</a:t>
            </a: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ren’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 (when wanting to get across a protective message)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- </a:t>
            </a: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‘young people’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 (empowerment and agency)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- </a:t>
            </a: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‘young men, young women’ 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(Aboriginal communities)</a:t>
            </a:r>
            <a:endParaRPr b="0" sz="122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- </a:t>
            </a: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‘justice’ </a:t>
            </a:r>
            <a:r>
              <a:rPr b="0" lang="en" sz="1220">
                <a:latin typeface="Ubuntu Condensed"/>
                <a:ea typeface="Ubuntu Condensed"/>
                <a:cs typeface="Ubuntu Condensed"/>
                <a:sym typeface="Ubuntu Condensed"/>
              </a:rPr>
              <a:t>vs</a:t>
            </a: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‘juvenile justice’</a:t>
            </a:r>
            <a:endParaRPr b="0" sz="14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- appropriate data and metaphors.</a:t>
            </a:r>
            <a:endParaRPr b="0" sz="14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9" name="Google Shape;129;p19"/>
          <p:cNvSpPr txBox="1"/>
          <p:nvPr>
            <p:ph idx="4294967295" type="title"/>
          </p:nvPr>
        </p:nvSpPr>
        <p:spPr>
          <a:xfrm>
            <a:off x="5236300" y="3975525"/>
            <a:ext cx="28827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15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We need a bigger group of comms people to progress this initiative</a:t>
            </a:r>
            <a:endParaRPr b="0" sz="15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4294967295" type="title"/>
          </p:nvPr>
        </p:nvSpPr>
        <p:spPr>
          <a:xfrm>
            <a:off x="724450" y="2639525"/>
            <a:ext cx="2800800" cy="19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focuses on:</a:t>
            </a:r>
            <a:endParaRPr b="0" sz="14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-3187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"/>
              <a:buFont typeface="Ubuntu Condensed"/>
              <a:buChar char="-"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early childhood and parenting</a:t>
            </a:r>
            <a:endParaRPr b="0" sz="14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-3187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"/>
              <a:buFont typeface="Ubuntu Condensed"/>
              <a:buChar char="-"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8-18 year olds</a:t>
            </a:r>
            <a:endParaRPr b="0" sz="14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-3187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"/>
              <a:buFont typeface="Ubuntu Condensed"/>
              <a:buChar char="-"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the men of Bourke</a:t>
            </a:r>
            <a:r>
              <a:rPr b="0" lang="en" sz="15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b="0" lang="en" sz="1020">
                <a:latin typeface="Ubuntu Condensed"/>
                <a:ea typeface="Ubuntu Condensed"/>
                <a:cs typeface="Ubuntu Condensed"/>
                <a:sym typeface="Ubuntu Condensed"/>
              </a:rPr>
              <a:t>(strengthen cultural </a:t>
            </a:r>
            <a:r>
              <a:rPr b="0" lang="en" sz="1020">
                <a:latin typeface="Ubuntu Condensed"/>
                <a:ea typeface="Ubuntu Condensed"/>
                <a:cs typeface="Ubuntu Condensed"/>
                <a:sym typeface="Ubuntu Condensed"/>
              </a:rPr>
              <a:t>knowledge and connections, mental health and wellbeing, literacy, pride, healing, parenting, roles in community, feelings of value and respect)</a:t>
            </a:r>
            <a:endParaRPr b="0" sz="102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520">
              <a:solidFill>
                <a:srgbClr val="2281A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520">
              <a:solidFill>
                <a:srgbClr val="2281A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5" name="Google Shape;135;p20"/>
          <p:cNvSpPr txBox="1"/>
          <p:nvPr>
            <p:ph idx="4294967295" type="ctrTitle"/>
          </p:nvPr>
        </p:nvSpPr>
        <p:spPr>
          <a:xfrm>
            <a:off x="186600" y="163075"/>
            <a:ext cx="8770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KEY POINTS AND DISCUSSION (MEGAN)</a:t>
            </a:r>
            <a:endParaRPr sz="247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6" name="Google Shape;136;p20"/>
          <p:cNvSpPr txBox="1"/>
          <p:nvPr>
            <p:ph idx="4294967295" type="title"/>
          </p:nvPr>
        </p:nvSpPr>
        <p:spPr>
          <a:xfrm>
            <a:off x="433350" y="690763"/>
            <a:ext cx="82773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10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Maranguka Justice Reinvestment initiative, Bourke NSW</a:t>
            </a:r>
            <a:endParaRPr b="0" sz="210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7" name="Google Shape;137;p20"/>
          <p:cNvSpPr txBox="1"/>
          <p:nvPr>
            <p:ph idx="4294967295" type="title"/>
          </p:nvPr>
        </p:nvSpPr>
        <p:spPr>
          <a:xfrm>
            <a:off x="486900" y="1452988"/>
            <a:ext cx="18249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1420">
                <a:solidFill>
                  <a:srgbClr val="0000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THE INITIATIVE:</a:t>
            </a:r>
            <a:endParaRPr sz="142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0"/>
          <p:cNvSpPr txBox="1"/>
          <p:nvPr>
            <p:ph idx="4294967295" type="title"/>
          </p:nvPr>
        </p:nvSpPr>
        <p:spPr>
          <a:xfrm>
            <a:off x="4044500" y="1452988"/>
            <a:ext cx="48390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" sz="1400">
                <a:latin typeface="Ubuntu Condensed"/>
                <a:ea typeface="Ubuntu Condensed"/>
                <a:cs typeface="Ubuntu Condensed"/>
                <a:sym typeface="Ubuntu Condensed"/>
              </a:rPr>
              <a:t>TO ACHIEVE REAL CHANGE, </a:t>
            </a:r>
            <a:r>
              <a:rPr b="0" lang="en" sz="1400">
                <a:latin typeface="Ubuntu Condensed"/>
                <a:ea typeface="Ubuntu Condensed"/>
                <a:cs typeface="Ubuntu Condensed"/>
                <a:sym typeface="Ubuntu Condensed"/>
              </a:rPr>
              <a:t>INITIATIVES LIKE THIS NEED:</a:t>
            </a:r>
            <a:endParaRPr b="0"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0"/>
          <p:cNvSpPr txBox="1"/>
          <p:nvPr>
            <p:ph idx="4294967295" type="title"/>
          </p:nvPr>
        </p:nvSpPr>
        <p:spPr>
          <a:xfrm>
            <a:off x="725950" y="1765775"/>
            <a:ext cx="30879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is a partnership between</a:t>
            </a:r>
            <a:b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Maranguka Tribal Council and</a:t>
            </a:r>
            <a:b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4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government and non-government agencies</a:t>
            </a:r>
            <a:endParaRPr b="0" sz="1420">
              <a:solidFill>
                <a:schemeClr val="dk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0" name="Google Shape;140;p20"/>
          <p:cNvSpPr txBox="1"/>
          <p:nvPr>
            <p:ph idx="4294967295" type="title"/>
          </p:nvPr>
        </p:nvSpPr>
        <p:spPr>
          <a:xfrm>
            <a:off x="4622600" y="1922400"/>
            <a:ext cx="36828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 shift in investment from prison and criminal justice systems into early intervention, crime prevention and diversion</a:t>
            </a:r>
            <a:endParaRPr b="0" sz="14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1" name="Google Shape;141;p20"/>
          <p:cNvSpPr txBox="1"/>
          <p:nvPr>
            <p:ph idx="4294967295" type="title"/>
          </p:nvPr>
        </p:nvSpPr>
        <p:spPr>
          <a:xfrm>
            <a:off x="4779900" y="2861325"/>
            <a:ext cx="1093800" cy="4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>
                <a:solidFill>
                  <a:srgbClr val="F8B01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long-term commitment to data</a:t>
            </a:r>
            <a:endParaRPr b="0" sz="1420">
              <a:solidFill>
                <a:srgbClr val="F8B01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84353" r="0" t="0"/>
          <a:stretch/>
        </p:blipFill>
        <p:spPr>
          <a:xfrm>
            <a:off x="555400" y="1895900"/>
            <a:ext cx="203900" cy="20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0" l="84353" r="0" t="0"/>
          <a:stretch/>
        </p:blipFill>
        <p:spPr>
          <a:xfrm>
            <a:off x="555400" y="2769650"/>
            <a:ext cx="203900" cy="20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idx="4294967295" type="title"/>
          </p:nvPr>
        </p:nvSpPr>
        <p:spPr>
          <a:xfrm>
            <a:off x="6523500" y="2744813"/>
            <a:ext cx="23292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to be a long haul commitment to create generational change (10-20 years)</a:t>
            </a:r>
            <a:endParaRPr b="0" sz="1420">
              <a:solidFill>
                <a:srgbClr val="2281A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5" name="Google Shape;145;p20"/>
          <p:cNvSpPr txBox="1"/>
          <p:nvPr>
            <p:ph idx="4294967295" type="title"/>
          </p:nvPr>
        </p:nvSpPr>
        <p:spPr>
          <a:xfrm>
            <a:off x="6161625" y="3635625"/>
            <a:ext cx="23292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buy-in from all areas - e.g. police, local council (e.g.run buses, fix lights)</a:t>
            </a:r>
            <a:endParaRPr b="0" sz="14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6" name="Google Shape;146;p20"/>
          <p:cNvSpPr txBox="1"/>
          <p:nvPr>
            <p:ph idx="4294967295" type="title"/>
          </p:nvPr>
        </p:nvSpPr>
        <p:spPr>
          <a:xfrm>
            <a:off x="4375225" y="3803225"/>
            <a:ext cx="18249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4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 focus on developing and maintaining relationships</a:t>
            </a:r>
            <a:endParaRPr b="0" sz="1420">
              <a:solidFill>
                <a:srgbClr val="2281A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4294967295" type="ctrTitle"/>
          </p:nvPr>
        </p:nvSpPr>
        <p:spPr>
          <a:xfrm>
            <a:off x="186600" y="353375"/>
            <a:ext cx="8770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70">
                <a:solidFill>
                  <a:schemeClr val="lt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IMPORTANT WEEKS AND DAYS</a:t>
            </a:r>
            <a:endParaRPr sz="3670">
              <a:solidFill>
                <a:schemeClr val="lt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2" name="Google Shape;152;p21"/>
          <p:cNvSpPr txBox="1"/>
          <p:nvPr>
            <p:ph idx="4294967295" type="title"/>
          </p:nvPr>
        </p:nvSpPr>
        <p:spPr>
          <a:xfrm>
            <a:off x="1006950" y="1388475"/>
            <a:ext cx="7130100" cy="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National Aboriginal and Torres Strait Islander Children’s Day</a:t>
            </a:r>
            <a:br>
              <a:rPr b="0" lang="en" sz="1920">
                <a:solidFill>
                  <a:schemeClr val="dk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920">
                <a:latin typeface="Ubuntu Condensed"/>
                <a:ea typeface="Ubuntu Condensed"/>
                <a:cs typeface="Ubuntu Condensed"/>
                <a:sym typeface="Ubuntu Condensed"/>
              </a:rPr>
              <a:t>4 August</a:t>
            </a:r>
            <a:endParaRPr b="0" sz="192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3" name="Google Shape;153;p21"/>
          <p:cNvSpPr txBox="1"/>
          <p:nvPr>
            <p:ph idx="4294967295" type="title"/>
          </p:nvPr>
        </p:nvSpPr>
        <p:spPr>
          <a:xfrm>
            <a:off x="1006950" y="2193825"/>
            <a:ext cx="7130100" cy="10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National Child Protection Week</a:t>
            </a:r>
            <a:br>
              <a:rPr lang="en" sz="1920"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2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Every child in every community needs a fair go</a:t>
            </a:r>
            <a:br>
              <a:rPr b="0" lang="en" sz="1420">
                <a:solidFill>
                  <a:srgbClr val="6A8D3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920">
                <a:latin typeface="Ubuntu Condensed"/>
                <a:ea typeface="Ubuntu Condensed"/>
                <a:cs typeface="Ubuntu Condensed"/>
                <a:sym typeface="Ubuntu Condensed"/>
              </a:rPr>
              <a:t>4-10 September</a:t>
            </a:r>
            <a:endParaRPr b="0" sz="1420">
              <a:solidFill>
                <a:srgbClr val="6A8D3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4" name="Google Shape;154;p21"/>
          <p:cNvSpPr txBox="1"/>
          <p:nvPr>
            <p:ph idx="4294967295" type="title"/>
          </p:nvPr>
        </p:nvSpPr>
        <p:spPr>
          <a:xfrm>
            <a:off x="541200" y="3253250"/>
            <a:ext cx="8061600" cy="10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Children’s Week</a:t>
            </a:r>
            <a:br>
              <a:rPr b="0" lang="en" sz="1920"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2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All children have the right to a standard of living that supports their wellbeing and healthy development</a:t>
            </a:r>
            <a:br>
              <a:rPr b="0" lang="en" sz="1420">
                <a:solidFill>
                  <a:srgbClr val="2281AA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b="0" lang="en" sz="1920">
                <a:latin typeface="Ubuntu Condensed"/>
                <a:ea typeface="Ubuntu Condensed"/>
                <a:cs typeface="Ubuntu Condensed"/>
                <a:sym typeface="Ubuntu Condensed"/>
              </a:rPr>
              <a:t>22-30 October</a:t>
            </a:r>
            <a:endParaRPr b="0" sz="1920">
              <a:solidFill>
                <a:srgbClr val="2281AA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5" name="Google Shape;155;p21"/>
          <p:cNvSpPr txBox="1"/>
          <p:nvPr>
            <p:ph idx="4294967295" type="title"/>
          </p:nvPr>
        </p:nvSpPr>
        <p:spPr>
          <a:xfrm>
            <a:off x="1006950" y="4351175"/>
            <a:ext cx="7130100" cy="4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320">
                <a:latin typeface="Ubuntu Condensed"/>
                <a:ea typeface="Ubuntu Condensed"/>
                <a:cs typeface="Ubuntu Condensed"/>
                <a:sym typeface="Ubuntu Condensed"/>
              </a:rPr>
              <a:t>These will all provide opportunities to think about how we frame our language and communications.</a:t>
            </a:r>
            <a:endParaRPr b="0" sz="132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