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7" r:id="rId3"/>
    <p:sldId id="270" r:id="rId4"/>
    <p:sldId id="261" r:id="rId5"/>
    <p:sldId id="280" r:id="rId6"/>
    <p:sldId id="281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1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432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AD6D-AE23-7A60-B2A6-0BFA556C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CF29C-C7F8-10E0-20BC-E697FC505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B622-450D-6B58-0662-F997997E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1855-E1AC-414D-980D-964538583043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D798-4508-8CD7-26AE-C7B3F644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5B7E7-26B6-FBBC-0635-CFBF9FA8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810-1AC0-408B-86D9-5C34C0BD42D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71002-9947-872D-3F9A-909A5F2D603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3241-3BD4-6DA9-25FD-2889DDAB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A4BEF-C895-05F5-FBDD-904B76B6E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8860D-2EF8-A0BC-9735-16FC50D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A2F7B-27E9-12D8-25B4-D7F50B78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561D-9B80-5CFE-880A-0B2CCDA7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7F026-ED27-AD76-26CD-3B46FA5F5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10383-0418-86B8-50E3-432CD710C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BFBC-591C-2DED-E386-3CAE38DC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1B0B-F4E6-79BE-7671-47118E9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14A6-4D14-F341-35CA-4E9BE62D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96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1252-49B3-B736-111D-D9BE401B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DA7C-2DD2-3B3C-D365-8A3A70955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49C2-54E3-6FE0-978A-DD16DEAE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D494F-90BB-AFD3-1698-1C7B26D3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8032-2ED5-2E30-5184-79CFC7A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FA80-A66A-0E6A-9C9E-7D84E562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1E94D-8F68-75DB-A313-246962521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CB38-59CD-CDBB-72FA-2279E0C8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CE4C2-46CB-FB7F-00F8-F8A93089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3E18-EA94-AD07-CEAE-2C2E644D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92E7-8B2E-61E3-D8EF-2504E912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D9CA-B082-2295-4B59-E8FC6FA32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9F141-8D54-4970-F1B1-753919069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FCD85-C6FC-CBDF-1330-3700F5EA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75B24-FC3B-E090-E6EE-8335E0B4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159E4-FD19-0EC0-A6B8-BEC651CD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6FED-6E7E-311B-FE5B-DDE25CAA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38C11-3136-150C-45E9-E166600B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6A39C-F0C8-0E49-D2B3-0A8A108D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E94E-F189-83A0-41F4-20C0D1371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72484-4F54-4B3F-3114-EA41FDD8D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AFAD6-737D-1D45-F88F-E864EAB4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00C-9E24-1E6A-0DA7-EC5F8101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6DF7D-1BE2-25A5-46F8-7811A760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ABF6-6BDD-257F-B824-1CE1CF1F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C1BE6-6741-3E79-4DB2-E33AD9C0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92A52-E53B-A4B5-4A62-94331C01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8A061-A268-48C9-DA5E-801CDE80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4BD72-A17E-8F0C-663F-8AA82C55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1855-E1AC-414D-980D-964538583043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426BB-DAD4-E4FC-BC50-E5F8CDDC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C5CB-DAB2-1101-9BD4-262B220F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810-1AC0-408B-86D9-5C34C0BD42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9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8DC0-9985-CBDC-D547-60A7E80B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A266-7A25-CF23-834A-6ED87A34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8E94D-7C37-7898-8326-142617A08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7EE89-8CBA-5882-7409-7F89C813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2AB72-AC0C-AC05-B964-23BB144C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8F96D-DE75-45A4-666C-8CEE0733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1201-B30E-DBBB-0661-A0AB7A10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A2246-054A-EFC2-5BD0-E91CF56B0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5666B-A26E-3CAE-65D9-3E77B0E6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E365-DCB1-6711-1DCB-796D1CCB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1855-E1AC-414D-980D-964538583043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90E2C-B413-5A21-C1EF-C3EF2D87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A42BB-5B69-78B5-026C-950793B5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810-1AC0-408B-86D9-5C34C0BD42D0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ABDC0-8188-D686-0842-2FEC0503391C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A9ED3-8B30-7F2E-95AE-6698C2B4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7F16D-8C6D-8571-5126-B9E58C26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B04D-CABD-1B14-A02C-113D27D4C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AE28-6A09-46F5-6ACF-15D626984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8872F-8EF7-023B-C5C6-6325FE8FC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09196-F1D1-3467-E2E4-2024F6804C83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Placeholder 22" descr="A logo for a basketball team&#10;&#10;Description automatically generated">
            <a:extLst>
              <a:ext uri="{FF2B5EF4-FFF2-40B4-BE49-F238E27FC236}">
                <a16:creationId xmlns:a16="http://schemas.microsoft.com/office/drawing/2014/main" id="{CD3FCD41-30A3-C7A9-0C4F-DBBD1CBD7F8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8994" b="1150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Youth Drop in Sports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dirty="0"/>
              <a:t>Palmerston and regional basketball association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Youth Drop In Sport (YDIS)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bg1">
                    <a:alpha val="80000"/>
                  </a:schemeClr>
                </a:solidFill>
              </a:rPr>
              <a:t>Our Partners ;Territory Families, The Department of the Chief Minister, City of Palmerston and Larrakia Nation</a:t>
            </a:r>
          </a:p>
          <a:p>
            <a:pPr>
              <a:lnSpc>
                <a:spcPct val="270000"/>
              </a:lnSpc>
            </a:pPr>
            <a:r>
              <a:rPr lang="en-US" sz="8000" dirty="0">
                <a:solidFill>
                  <a:schemeClr val="bg1">
                    <a:alpha val="80000"/>
                  </a:schemeClr>
                </a:solidFill>
              </a:rPr>
              <a:t>Palmerston is 22km from Darwin City</a:t>
            </a:r>
          </a:p>
          <a:p>
            <a:pPr>
              <a:lnSpc>
                <a:spcPct val="270000"/>
              </a:lnSpc>
            </a:pPr>
            <a:r>
              <a:rPr lang="en-US" sz="8000" dirty="0">
                <a:solidFill>
                  <a:schemeClr val="bg1">
                    <a:alpha val="80000"/>
                  </a:schemeClr>
                </a:solidFill>
              </a:rPr>
              <a:t>Population 37000</a:t>
            </a:r>
          </a:p>
          <a:p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  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F7C74-DA04-78C1-882E-521F077BC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0" b="2"/>
          <a:stretch/>
        </p:blipFill>
        <p:spPr>
          <a:xfrm>
            <a:off x="6955656" y="4548528"/>
            <a:ext cx="4097311" cy="2149208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C5AAAEDE-C8D0-C268-0963-ED987A56F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34" y="2239056"/>
            <a:ext cx="1709212" cy="2149208"/>
          </a:xfrm>
          <a:prstGeom prst="rect">
            <a:avLst/>
          </a:prstGeom>
        </p:spPr>
      </p:pic>
      <p:pic>
        <p:nvPicPr>
          <p:cNvPr id="11" name="Picture 10" descr="A logo with orange and black text&#10;&#10;Description automatically generated">
            <a:extLst>
              <a:ext uri="{FF2B5EF4-FFF2-40B4-BE49-F238E27FC236}">
                <a16:creationId xmlns:a16="http://schemas.microsoft.com/office/drawing/2014/main" id="{8EEED8E6-58E3-E181-265A-4F317BCDF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29" y="239852"/>
            <a:ext cx="4621764" cy="19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Local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28ED-B42E-7DCD-509F-BE06608A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bg1">
                    <a:alpha val="80000"/>
                  </a:schemeClr>
                </a:solidFill>
              </a:rPr>
              <a:t>Community concerns regarding youth crime</a:t>
            </a:r>
          </a:p>
          <a:p>
            <a:r>
              <a:rPr lang="en-AU" sz="2000" dirty="0">
                <a:solidFill>
                  <a:schemeClr val="bg1">
                    <a:alpha val="80000"/>
                  </a:schemeClr>
                </a:solidFill>
              </a:rPr>
              <a:t>YDIS was designed to service the youth of Palmerston</a:t>
            </a:r>
          </a:p>
          <a:p>
            <a:r>
              <a:rPr lang="en-AU" sz="2000" dirty="0">
                <a:solidFill>
                  <a:schemeClr val="bg1">
                    <a:alpha val="80000"/>
                  </a:schemeClr>
                </a:solidFill>
              </a:rPr>
              <a:t>Targeted demographic ; at risk youth aged 12-18 years</a:t>
            </a:r>
          </a:p>
          <a:p>
            <a:r>
              <a:rPr lang="en-AU" sz="2000" dirty="0">
                <a:solidFill>
                  <a:schemeClr val="bg1">
                    <a:alpha val="80000"/>
                  </a:schemeClr>
                </a:solidFill>
              </a:rPr>
              <a:t> Especially those in recent contact with the juvenile justice system.</a:t>
            </a:r>
          </a:p>
          <a:p>
            <a:endParaRPr lang="en-AU" sz="20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AU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Picture 5" descr="A building with colorful graffiti&#10;&#10;Description automatically generated">
            <a:extLst>
              <a:ext uri="{FF2B5EF4-FFF2-40B4-BE49-F238E27FC236}">
                <a16:creationId xmlns:a16="http://schemas.microsoft.com/office/drawing/2014/main" id="{03751E46-942F-F414-F04D-6B455479A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r="12359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Implementation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948" y="2457295"/>
            <a:ext cx="4391025" cy="24543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We set out to remove the barriers to participation; 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Transport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Food Security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No Uniforms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Free programs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Access to a communal phone and chargers</a:t>
            </a:r>
          </a:p>
        </p:txBody>
      </p:sp>
      <p:pic>
        <p:nvPicPr>
          <p:cNvPr id="10" name="Picture 9" descr="A group of boys standing in front of a wall&#10;&#10;Description automatically generated">
            <a:extLst>
              <a:ext uri="{FF2B5EF4-FFF2-40B4-BE49-F238E27FC236}">
                <a16:creationId xmlns:a16="http://schemas.microsoft.com/office/drawing/2014/main" id="{A87BA362-8183-1C7A-4F5B-DA4C822D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36" y="1429488"/>
            <a:ext cx="349470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28ED-B42E-7DCD-509F-BE06608A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5" y="2624112"/>
            <a:ext cx="4391024" cy="2862288"/>
          </a:xfrm>
        </p:spPr>
        <p:txBody>
          <a:bodyPr>
            <a:normAutofit fontScale="92500" lnSpcReduction="10000"/>
          </a:bodyPr>
          <a:lstStyle/>
          <a:p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Youth Advisory panels essential to continual improvement</a:t>
            </a:r>
          </a:p>
          <a:p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Engagement of short-term activity providers</a:t>
            </a:r>
          </a:p>
          <a:p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Continual collaboration between funders, services and activity providers</a:t>
            </a:r>
          </a:p>
          <a:p>
            <a:endParaRPr lang="en-AU" sz="17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AU" sz="17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AU" sz="17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341FC1A-0E50-1BB9-E9BD-074F4740A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3570" b="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46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549" y="2201850"/>
            <a:ext cx="4391025" cy="24543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indent="-457200"/>
            <a:r>
              <a:rPr lang="en-AU" sz="2200" dirty="0">
                <a:solidFill>
                  <a:schemeClr val="bg1"/>
                </a:solidFill>
              </a:rPr>
              <a:t>Consistent staffing </a:t>
            </a:r>
          </a:p>
          <a:p>
            <a:pPr marL="457200" indent="-457200"/>
            <a:endParaRPr lang="en-AU" sz="2200" dirty="0">
              <a:solidFill>
                <a:schemeClr val="bg1"/>
              </a:solidFill>
            </a:endParaRPr>
          </a:p>
          <a:p>
            <a:pPr marL="457200" indent="-457200"/>
            <a:r>
              <a:rPr lang="en-AU" sz="2200" dirty="0">
                <a:solidFill>
                  <a:schemeClr val="bg1"/>
                </a:solidFill>
              </a:rPr>
              <a:t>Data capture and analysis</a:t>
            </a:r>
          </a:p>
          <a:p>
            <a:pPr marL="457200" indent="-457200"/>
            <a:endParaRPr lang="en-AU" sz="2200" dirty="0">
              <a:solidFill>
                <a:schemeClr val="bg1"/>
              </a:solidFill>
            </a:endParaRPr>
          </a:p>
          <a:p>
            <a:pPr marL="457200" indent="-457200"/>
            <a:r>
              <a:rPr lang="en-AU" sz="2200" dirty="0">
                <a:solidFill>
                  <a:schemeClr val="bg1"/>
                </a:solidFill>
              </a:rPr>
              <a:t>Reflection and revision</a:t>
            </a:r>
          </a:p>
          <a:p>
            <a:pPr marL="457200" indent="-457200"/>
            <a:endParaRPr lang="en-AU" sz="2200" dirty="0">
              <a:solidFill>
                <a:schemeClr val="bg1"/>
              </a:solidFill>
            </a:endParaRPr>
          </a:p>
          <a:p>
            <a:pPr marL="457200" indent="-457200"/>
            <a:r>
              <a:rPr lang="en-AU" sz="2200" dirty="0">
                <a:solidFill>
                  <a:schemeClr val="bg1"/>
                </a:solidFill>
              </a:rPr>
              <a:t>Celebrating the wins!</a:t>
            </a:r>
          </a:p>
          <a:p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Picture 6" descr="A group of children standing on a truck&#10;&#10;Description automatically generated">
            <a:extLst>
              <a:ext uri="{FF2B5EF4-FFF2-40B4-BE49-F238E27FC236}">
                <a16:creationId xmlns:a16="http://schemas.microsoft.com/office/drawing/2014/main" id="{CC8BC7A0-70EC-59DC-8955-A6C958AB0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9" y="1165484"/>
            <a:ext cx="5131633" cy="38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018" y="2201850"/>
            <a:ext cx="4391025" cy="24543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Participation data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July 2022 - May 2023</a:t>
            </a: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Total number of participants - 17,470</a:t>
            </a: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Age range of participants - 4 to 18 years</a:t>
            </a: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Estimated % of ASTI participants - 75%</a:t>
            </a: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43E6B-0FFF-AC53-5220-4997BEFBF0FF}"/>
              </a:ext>
            </a:extLst>
          </p:cNvPr>
          <p:cNvSpPr txBox="1"/>
          <p:nvPr/>
        </p:nvSpPr>
        <p:spPr>
          <a:xfrm>
            <a:off x="5430982" y="2662860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Increased participation in </a:t>
            </a:r>
            <a:r>
              <a:rPr lang="en-US" sz="2000" dirty="0" err="1">
                <a:solidFill>
                  <a:schemeClr val="bg1"/>
                </a:solidFill>
              </a:rPr>
              <a:t>organised</a:t>
            </a:r>
            <a:r>
              <a:rPr lang="en-US" sz="2000" dirty="0">
                <a:solidFill>
                  <a:schemeClr val="bg1"/>
                </a:solidFill>
              </a:rPr>
              <a:t> sport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Increased access to service providers such as Territory Families Youth Engagement Officers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Early intervention for at risk youth and referral on to 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Community Work order placements allowing young people to be visible in the community “doing the right thing”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CA55C-0746-E037-D358-17E0D3B08B44}"/>
              </a:ext>
            </a:extLst>
          </p:cNvPr>
          <p:cNvSpPr txBox="1"/>
          <p:nvPr/>
        </p:nvSpPr>
        <p:spPr>
          <a:xfrm>
            <a:off x="4488873" y="783253"/>
            <a:ext cx="288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3874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hildren sitting on a basketball court">
            <a:extLst>
              <a:ext uri="{FF2B5EF4-FFF2-40B4-BE49-F238E27FC236}">
                <a16:creationId xmlns:a16="http://schemas.microsoft.com/office/drawing/2014/main" id="{C016F3BC-B995-F903-3136-F27A62D85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r="27951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3" y="1161288"/>
            <a:ext cx="3923815" cy="1124712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Personal impacts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28ED-B42E-7DCD-509F-BE06608A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Sense of belonging to community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Strengthening social networks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“Circuit Breaker”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Safety and connection</a:t>
            </a:r>
          </a:p>
          <a:p>
            <a:endParaRPr lang="en-AU" sz="1700" dirty="0">
              <a:solidFill>
                <a:schemeClr val="bg1"/>
              </a:solidFill>
            </a:endParaRPr>
          </a:p>
          <a:p>
            <a:endParaRPr lang="en-AU" sz="1700" dirty="0">
              <a:solidFill>
                <a:schemeClr val="bg1"/>
              </a:solidFill>
            </a:endParaRPr>
          </a:p>
          <a:p>
            <a:endParaRPr lang="en-A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018" y="2201850"/>
            <a:ext cx="4391025" cy="24543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br>
              <a:rPr lang="en-US" sz="2400" dirty="0">
                <a:solidFill>
                  <a:schemeClr val="bg1">
                    <a:alpha val="80000"/>
                  </a:schemeClr>
                </a:solidFill>
              </a:rPr>
            </a:b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CA55C-0746-E037-D358-17E0D3B08B44}"/>
              </a:ext>
            </a:extLst>
          </p:cNvPr>
          <p:cNvSpPr txBox="1"/>
          <p:nvPr/>
        </p:nvSpPr>
        <p:spPr>
          <a:xfrm>
            <a:off x="350034" y="173966"/>
            <a:ext cx="9922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From the Young People themselves…</a:t>
            </a:r>
          </a:p>
        </p:txBody>
      </p:sp>
      <p:pic>
        <p:nvPicPr>
          <p:cNvPr id="7" name="YDIS YP Oct 2023">
            <a:hlinkClick r:id="" action="ppaction://media"/>
            <a:extLst>
              <a:ext uri="{FF2B5EF4-FFF2-40B4-BE49-F238E27FC236}">
                <a16:creationId xmlns:a16="http://schemas.microsoft.com/office/drawing/2014/main" id="{E53F767F-5A09-B094-240E-8E3165D88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0226" y="2185794"/>
            <a:ext cx="3505200" cy="4351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816E8-327E-D6F8-B60E-68658F377120}"/>
              </a:ext>
            </a:extLst>
          </p:cNvPr>
          <p:cNvSpPr txBox="1"/>
          <p:nvPr/>
        </p:nvSpPr>
        <p:spPr>
          <a:xfrm>
            <a:off x="399807" y="970082"/>
            <a:ext cx="632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like about coming to Youth Drop-In Sports?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93E7-C3F1-4C35-F0D0-B7A9B7C172A4}"/>
              </a:ext>
            </a:extLst>
          </p:cNvPr>
          <p:cNvSpPr txBox="1"/>
          <p:nvPr/>
        </p:nvSpPr>
        <p:spPr>
          <a:xfrm>
            <a:off x="665018" y="1782369"/>
            <a:ext cx="3968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“Um… the food, the snacks. </a:t>
            </a:r>
          </a:p>
          <a:p>
            <a:pPr algn="just">
              <a:spcBef>
                <a:spcPts val="600"/>
              </a:spcBef>
            </a:pPr>
            <a:r>
              <a:rPr lang="en-AU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That, I like to come here with my friends when I’m bored at home.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um, play basketball games with my friends, and I play volleyballs.”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1BAA0-FF3F-D225-0343-BCC1754BD171}"/>
              </a:ext>
            </a:extLst>
          </p:cNvPr>
          <p:cNvSpPr txBox="1"/>
          <p:nvPr/>
        </p:nvSpPr>
        <p:spPr>
          <a:xfrm>
            <a:off x="6951238" y="1523013"/>
            <a:ext cx="43137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come here to play.”</a:t>
            </a:r>
          </a:p>
          <a:p>
            <a:pPr>
              <a:spcBef>
                <a:spcPts val="600"/>
              </a:spcBef>
            </a:pPr>
            <a:r>
              <a:rPr lang="en-AU" sz="18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play?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play basketball.”</a:t>
            </a:r>
          </a:p>
          <a:p>
            <a:pPr>
              <a:spcBef>
                <a:spcPts val="600"/>
              </a:spcBef>
            </a:pPr>
            <a:r>
              <a:rPr lang="en-AU" sz="18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best thing about coming here?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“Play.”</a:t>
            </a:r>
          </a:p>
          <a:p>
            <a:pPr>
              <a:spcBef>
                <a:spcPts val="600"/>
              </a:spcBef>
            </a:pPr>
            <a:r>
              <a:rPr lang="en-AU" sz="18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Play? You just like playing?</a:t>
            </a:r>
          </a:p>
          <a:p>
            <a:pPr>
              <a:spcBef>
                <a:spcPts val="600"/>
              </a:spcBef>
            </a:pPr>
            <a:r>
              <a:rPr lang="en-AU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“Yeah.”</a:t>
            </a:r>
            <a:endParaRPr lang="en-AU" sz="18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4EA64-5941-86D3-A0D0-24518DD89C63}"/>
              </a:ext>
            </a:extLst>
          </p:cNvPr>
          <p:cNvSpPr txBox="1"/>
          <p:nvPr/>
        </p:nvSpPr>
        <p:spPr>
          <a:xfrm>
            <a:off x="603954" y="4260023"/>
            <a:ext cx="445208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like that lots of kids come here. It’s safe. </a:t>
            </a:r>
          </a:p>
          <a:p>
            <a:pPr algn="just">
              <a:spcBef>
                <a:spcPts val="600"/>
              </a:spcBef>
            </a:pPr>
            <a:r>
              <a:rPr lang="en-AU" sz="1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it’s fun for all ages.”</a:t>
            </a:r>
          </a:p>
          <a:p>
            <a:pPr algn="just">
              <a:spcBef>
                <a:spcPts val="600"/>
              </a:spcBef>
            </a:pPr>
            <a:r>
              <a:rPr lang="en-AU" sz="18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what do you do when you come here?</a:t>
            </a:r>
          </a:p>
          <a:p>
            <a:pPr algn="just">
              <a:spcBef>
                <a:spcPts val="600"/>
              </a:spcBef>
              <a:tabLst>
                <a:tab pos="5179060" algn="l"/>
              </a:tabLst>
            </a:pPr>
            <a:r>
              <a:rPr lang="en-AU" sz="1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“Probably sit down and play video games with my friends. Or I just shoot some hoops.”</a:t>
            </a:r>
          </a:p>
          <a:p>
            <a:pPr algn="just"/>
            <a:endParaRPr lang="en-A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0E010-216E-6C8B-D6AD-8E8E1F160BD2}"/>
              </a:ext>
            </a:extLst>
          </p:cNvPr>
          <p:cNvSpPr txBox="1"/>
          <p:nvPr/>
        </p:nvSpPr>
        <p:spPr>
          <a:xfrm>
            <a:off x="5984465" y="4361997"/>
            <a:ext cx="50715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tabLst>
                <a:tab pos="5179060" algn="l"/>
              </a:tabLst>
            </a:pPr>
            <a:r>
              <a:rPr lang="en-AU" sz="1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love the people here, and I love the centre. </a:t>
            </a:r>
            <a:br>
              <a:rPr lang="en-AU" sz="1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Like, I love playing basketball. And just love dropping in and meeting new friends, and yeah.”</a:t>
            </a:r>
          </a:p>
          <a:p>
            <a:pPr algn="just">
              <a:spcBef>
                <a:spcPts val="600"/>
              </a:spcBef>
              <a:tabLst>
                <a:tab pos="5179060" algn="l"/>
              </a:tabLst>
            </a:pPr>
            <a:r>
              <a:rPr lang="en-AU" sz="180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be your favourite activity?</a:t>
            </a:r>
          </a:p>
          <a:p>
            <a:pPr algn="just">
              <a:spcBef>
                <a:spcPts val="600"/>
              </a:spcBef>
              <a:tabLst>
                <a:tab pos="5179060" algn="l"/>
              </a:tabLst>
            </a:pPr>
            <a:r>
              <a:rPr lang="en-AU" sz="1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“Um, I always like doing, um, anything, long as I do it with other people.”</a:t>
            </a:r>
          </a:p>
        </p:txBody>
      </p:sp>
    </p:spTree>
    <p:extLst>
      <p:ext uri="{BB962C8B-B14F-4D97-AF65-F5344CB8AC3E}">
        <p14:creationId xmlns:p14="http://schemas.microsoft.com/office/powerpoint/2010/main" val="105796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455</Words>
  <Application>Microsoft Macintosh PowerPoint</Application>
  <PresentationFormat>Widescreen</PresentationFormat>
  <Paragraphs>76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Youth Drop in Sports</vt:lpstr>
      <vt:lpstr>Youth Drop In Sport (YDIS) </vt:lpstr>
      <vt:lpstr>Local challenges</vt:lpstr>
      <vt:lpstr>Implementation</vt:lpstr>
      <vt:lpstr>Approach</vt:lpstr>
      <vt:lpstr>PowerPoint Presentation</vt:lpstr>
      <vt:lpstr>PowerPoint Presentation</vt:lpstr>
      <vt:lpstr>Personal impacts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Drop in Sports</dc:title>
  <dc:creator>Palmerston and Regional Basketball Association</dc:creator>
  <cp:lastModifiedBy>Helen Fogarty - NAPCAN</cp:lastModifiedBy>
  <cp:revision>5</cp:revision>
  <dcterms:created xsi:type="dcterms:W3CDTF">2023-10-22T05:27:42Z</dcterms:created>
  <dcterms:modified xsi:type="dcterms:W3CDTF">2023-10-23T02:26:52Z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