
<file path=[Content_Types].xml><?xml version="1.0" encoding="utf-8"?>
<Types xmlns="http://schemas.openxmlformats.org/package/2006/content-types">
  <Default Extension="bin" ContentType="image/svg+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.bin" ContentType="image/jpeg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48" r:id="rId4"/>
    <p:sldMasterId id="2147483662" r:id="rId5"/>
  </p:sldMasterIdLst>
  <p:notesMasterIdLst>
    <p:notesMasterId r:id="rId23"/>
  </p:notesMasterIdLst>
  <p:sldIdLst>
    <p:sldId id="597" r:id="rId6"/>
    <p:sldId id="579" r:id="rId7"/>
    <p:sldId id="593" r:id="rId8"/>
    <p:sldId id="580" r:id="rId9"/>
    <p:sldId id="388" r:id="rId10"/>
    <p:sldId id="500" r:id="rId11"/>
    <p:sldId id="606" r:id="rId12"/>
    <p:sldId id="596" r:id="rId13"/>
    <p:sldId id="583" r:id="rId14"/>
    <p:sldId id="586" r:id="rId15"/>
    <p:sldId id="587" r:id="rId16"/>
    <p:sldId id="584" r:id="rId17"/>
    <p:sldId id="582" r:id="rId18"/>
    <p:sldId id="588" r:id="rId19"/>
    <p:sldId id="600" r:id="rId20"/>
    <p:sldId id="581" r:id="rId21"/>
    <p:sldId id="6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99"/>
    <a:srgbClr val="00CC66"/>
    <a:srgbClr val="0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7166" autoAdjust="0"/>
  </p:normalViewPr>
  <p:slideViewPr>
    <p:cSldViewPr snapToGrid="0">
      <p:cViewPr varScale="1">
        <p:scale>
          <a:sx n="81" d="100"/>
          <a:sy n="81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O'Donnell" userId="b045f7d5-e569-4697-96d5-95189fc1c328" providerId="ADAL" clId="{969C5ABF-3E8E-44F7-9045-988364DC480B}"/>
    <pc:docChg chg="custSel delSld modSld">
      <pc:chgData name="Alexander O'Donnell" userId="b045f7d5-e569-4697-96d5-95189fc1c328" providerId="ADAL" clId="{969C5ABF-3E8E-44F7-9045-988364DC480B}" dt="2023-10-22T23:41:51.496" v="7" actId="478"/>
      <pc:docMkLst>
        <pc:docMk/>
      </pc:docMkLst>
      <pc:sldChg chg="del">
        <pc:chgData name="Alexander O'Donnell" userId="b045f7d5-e569-4697-96d5-95189fc1c328" providerId="ADAL" clId="{969C5ABF-3E8E-44F7-9045-988364DC480B}" dt="2023-10-22T23:41:30.209" v="2" actId="47"/>
        <pc:sldMkLst>
          <pc:docMk/>
          <pc:sldMk cId="2304466818" sldId="585"/>
        </pc:sldMkLst>
      </pc:sldChg>
      <pc:sldChg chg="del">
        <pc:chgData name="Alexander O'Donnell" userId="b045f7d5-e569-4697-96d5-95189fc1c328" providerId="ADAL" clId="{969C5ABF-3E8E-44F7-9045-988364DC480B}" dt="2023-10-22T23:41:24.370" v="1" actId="47"/>
        <pc:sldMkLst>
          <pc:docMk/>
          <pc:sldMk cId="3634688118" sldId="592"/>
        </pc:sldMkLst>
      </pc:sldChg>
      <pc:sldChg chg="del">
        <pc:chgData name="Alexander O'Donnell" userId="b045f7d5-e569-4697-96d5-95189fc1c328" providerId="ADAL" clId="{969C5ABF-3E8E-44F7-9045-988364DC480B}" dt="2023-10-22T23:41:34.224" v="3" actId="47"/>
        <pc:sldMkLst>
          <pc:docMk/>
          <pc:sldMk cId="4149125982" sldId="595"/>
        </pc:sldMkLst>
      </pc:sldChg>
      <pc:sldChg chg="delSp mod">
        <pc:chgData name="Alexander O'Donnell" userId="b045f7d5-e569-4697-96d5-95189fc1c328" providerId="ADAL" clId="{969C5ABF-3E8E-44F7-9045-988364DC480B}" dt="2023-10-22T23:41:51.496" v="7" actId="478"/>
        <pc:sldMkLst>
          <pc:docMk/>
          <pc:sldMk cId="354030540" sldId="596"/>
        </pc:sldMkLst>
        <pc:spChg chg="del">
          <ac:chgData name="Alexander O'Donnell" userId="b045f7d5-e569-4697-96d5-95189fc1c328" providerId="ADAL" clId="{969C5ABF-3E8E-44F7-9045-988364DC480B}" dt="2023-10-22T23:41:51.496" v="7" actId="478"/>
          <ac:spMkLst>
            <pc:docMk/>
            <pc:sldMk cId="354030540" sldId="596"/>
            <ac:spMk id="3" creationId="{23D1169A-40C4-4162-F663-35EE6150C0B8}"/>
          </ac:spMkLst>
        </pc:spChg>
        <pc:grpChg chg="del">
          <ac:chgData name="Alexander O'Donnell" userId="b045f7d5-e569-4697-96d5-95189fc1c328" providerId="ADAL" clId="{969C5ABF-3E8E-44F7-9045-988364DC480B}" dt="2023-10-22T23:41:50.424" v="6" actId="478"/>
          <ac:grpSpMkLst>
            <pc:docMk/>
            <pc:sldMk cId="354030540" sldId="596"/>
            <ac:grpSpMk id="12" creationId="{7637CD38-2F20-97D4-6EE4-4FAEEE96AED6}"/>
          </ac:grpSpMkLst>
        </pc:grpChg>
      </pc:sldChg>
      <pc:sldChg chg="del">
        <pc:chgData name="Alexander O'Donnell" userId="b045f7d5-e569-4697-96d5-95189fc1c328" providerId="ADAL" clId="{969C5ABF-3E8E-44F7-9045-988364DC480B}" dt="2023-10-22T23:41:19.225" v="0" actId="47"/>
        <pc:sldMkLst>
          <pc:docMk/>
          <pc:sldMk cId="225578149" sldId="601"/>
        </pc:sldMkLst>
      </pc:sldChg>
      <pc:sldChg chg="del">
        <pc:chgData name="Alexander O'Donnell" userId="b045f7d5-e569-4697-96d5-95189fc1c328" providerId="ADAL" clId="{969C5ABF-3E8E-44F7-9045-988364DC480B}" dt="2023-10-22T23:41:42.560" v="4" actId="47"/>
        <pc:sldMkLst>
          <pc:docMk/>
          <pc:sldMk cId="1827896252" sldId="602"/>
        </pc:sldMkLst>
      </pc:sldChg>
      <pc:sldChg chg="del">
        <pc:chgData name="Alexander O'Donnell" userId="b045f7d5-e569-4697-96d5-95189fc1c328" providerId="ADAL" clId="{969C5ABF-3E8E-44F7-9045-988364DC480B}" dt="2023-10-22T23:41:43.979" v="5" actId="47"/>
        <pc:sldMkLst>
          <pc:docMk/>
          <pc:sldMk cId="492554820" sldId="603"/>
        </pc:sldMkLst>
      </pc:sldChg>
      <pc:sldChg chg="del">
        <pc:chgData name="Alexander O'Donnell" userId="b045f7d5-e569-4697-96d5-95189fc1c328" providerId="ADAL" clId="{969C5ABF-3E8E-44F7-9045-988364DC480B}" dt="2023-10-22T23:41:24.370" v="1" actId="47"/>
        <pc:sldMkLst>
          <pc:docMk/>
          <pc:sldMk cId="1531842966" sldId="6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riffitheduau-my.sharepoint.com/personal/alex_odonnell_griffith_edu_au/Documents/Manuscripts/Ext%20Beh%20and%20ICSEA%20(Barber)/0.2%20Syntax%20and%20Results/Plo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Australia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(2)'!$B$2:$W$2</c:f>
              <c:numCache>
                <c:formatCode>General</c:formatCode>
                <c:ptCount val="22"/>
                <c:pt idx="0">
                  <c:v>56</c:v>
                </c:pt>
                <c:pt idx="1">
                  <c:v>54</c:v>
                </c:pt>
                <c:pt idx="2">
                  <c:v>53</c:v>
                </c:pt>
                <c:pt idx="3">
                  <c:v>55</c:v>
                </c:pt>
                <c:pt idx="4">
                  <c:v>51</c:v>
                </c:pt>
                <c:pt idx="5">
                  <c:v>48</c:v>
                </c:pt>
                <c:pt idx="6">
                  <c:v>46</c:v>
                </c:pt>
                <c:pt idx="7">
                  <c:v>44</c:v>
                </c:pt>
                <c:pt idx="8">
                  <c:v>45</c:v>
                </c:pt>
                <c:pt idx="9">
                  <c:v>45</c:v>
                </c:pt>
                <c:pt idx="10">
                  <c:v>44</c:v>
                </c:pt>
                <c:pt idx="11">
                  <c:v>44</c:v>
                </c:pt>
                <c:pt idx="12">
                  <c:v>44</c:v>
                </c:pt>
                <c:pt idx="13">
                  <c:v>44</c:v>
                </c:pt>
                <c:pt idx="14">
                  <c:v>44</c:v>
                </c:pt>
                <c:pt idx="15">
                  <c:v>45</c:v>
                </c:pt>
                <c:pt idx="16">
                  <c:v>43</c:v>
                </c:pt>
                <c:pt idx="17">
                  <c:v>42</c:v>
                </c:pt>
                <c:pt idx="18">
                  <c:v>41</c:v>
                </c:pt>
                <c:pt idx="19">
                  <c:v>40</c:v>
                </c:pt>
                <c:pt idx="20">
                  <c:v>46</c:v>
                </c:pt>
                <c:pt idx="2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A4-490F-ACEA-89871513D6C0}"/>
            </c:ext>
          </c:extLst>
        </c:ser>
        <c:ser>
          <c:idx val="1"/>
          <c:order val="1"/>
          <c:tx>
            <c:strRef>
              <c:f>'Sheet1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A4-490F-ACEA-89871513D6C0}"/>
            </c:ext>
          </c:extLst>
        </c:ser>
        <c:ser>
          <c:idx val="2"/>
          <c:order val="2"/>
          <c:tx>
            <c:strRef>
              <c:f>'Sheet1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A4-490F-ACEA-89871513D6C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A4-490F-ACEA-89871513D6C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A4-490F-ACEA-89871513D6C0}"/>
            </c:ext>
          </c:extLst>
        </c:ser>
        <c:ser>
          <c:idx val="5"/>
          <c:order val="5"/>
          <c:tx>
            <c:strRef>
              <c:f>'Sheet1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A4-490F-ACEA-89871513D6C0}"/>
            </c:ext>
          </c:extLst>
        </c:ser>
        <c:ser>
          <c:idx val="6"/>
          <c:order val="6"/>
          <c:tx>
            <c:strRef>
              <c:f>'Sheet1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A4-490F-ACEA-89871513D6C0}"/>
            </c:ext>
          </c:extLst>
        </c:ser>
        <c:ser>
          <c:idx val="7"/>
          <c:order val="7"/>
          <c:tx>
            <c:strRef>
              <c:f>'Sheet1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2A4-490F-ACEA-89871513D6C0}"/>
            </c:ext>
          </c:extLst>
        </c:ser>
        <c:ser>
          <c:idx val="8"/>
          <c:order val="8"/>
          <c:tx>
            <c:strRef>
              <c:f>'Sheet1 (2)'!$A$3</c:f>
              <c:strCache>
                <c:ptCount val="1"/>
                <c:pt idx="0">
                  <c:v>OECD - Total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'Sheet1 (2)'!$B$3:$W$3</c:f>
              <c:numCache>
                <c:formatCode>General</c:formatCode>
                <c:ptCount val="22"/>
                <c:pt idx="0">
                  <c:v>43</c:v>
                </c:pt>
                <c:pt idx="1">
                  <c:v>43</c:v>
                </c:pt>
                <c:pt idx="2">
                  <c:v>42</c:v>
                </c:pt>
                <c:pt idx="3">
                  <c:v>41</c:v>
                </c:pt>
                <c:pt idx="4">
                  <c:v>39</c:v>
                </c:pt>
                <c:pt idx="5">
                  <c:v>38</c:v>
                </c:pt>
                <c:pt idx="6">
                  <c:v>38</c:v>
                </c:pt>
                <c:pt idx="7">
                  <c:v>37</c:v>
                </c:pt>
                <c:pt idx="8">
                  <c:v>39</c:v>
                </c:pt>
                <c:pt idx="9">
                  <c:v>39</c:v>
                </c:pt>
                <c:pt idx="10">
                  <c:v>37</c:v>
                </c:pt>
                <c:pt idx="11">
                  <c:v>37</c:v>
                </c:pt>
                <c:pt idx="12">
                  <c:v>38</c:v>
                </c:pt>
                <c:pt idx="13">
                  <c:v>37</c:v>
                </c:pt>
                <c:pt idx="14">
                  <c:v>37</c:v>
                </c:pt>
                <c:pt idx="15">
                  <c:v>39</c:v>
                </c:pt>
                <c:pt idx="16">
                  <c:v>38</c:v>
                </c:pt>
                <c:pt idx="17">
                  <c:v>38</c:v>
                </c:pt>
                <c:pt idx="18">
                  <c:v>37</c:v>
                </c:pt>
                <c:pt idx="19">
                  <c:v>39</c:v>
                </c:pt>
                <c:pt idx="20">
                  <c:v>40</c:v>
                </c:pt>
                <c:pt idx="2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2A4-490F-ACEA-89871513D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394032"/>
        <c:axId val="2073778560"/>
      </c:lineChart>
      <c:catAx>
        <c:axId val="16643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778560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20737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439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Sheet1!$G$10</c:f>
              <c:strCache>
                <c:ptCount val="1"/>
                <c:pt idx="0">
                  <c:v>Non-Participant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Sheet1!$H$9:$J$9</c:f>
              <c:strCache>
                <c:ptCount val="3"/>
                <c:pt idx="0">
                  <c:v>Low Socioeconomic Status</c:v>
                </c:pt>
                <c:pt idx="1">
                  <c:v>Moderate Socioeconomic Status</c:v>
                </c:pt>
                <c:pt idx="2">
                  <c:v>High Socioeconomic Status</c:v>
                </c:pt>
              </c:strCache>
            </c:strRef>
          </c:cat>
          <c:val>
            <c:numRef>
              <c:f>Sheet1!$H$10:$J$10</c:f>
              <c:numCache>
                <c:formatCode>General</c:formatCode>
                <c:ptCount val="3"/>
                <c:pt idx="0">
                  <c:v>11.075100000000001</c:v>
                </c:pt>
                <c:pt idx="1">
                  <c:v>10.0999</c:v>
                </c:pt>
                <c:pt idx="2">
                  <c:v>8.7873999999999999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D-422E-9EDC-AC78FF758A7F}"/>
            </c:ext>
          </c:extLst>
        </c:ser>
        <c:ser>
          <c:idx val="1"/>
          <c:order val="1"/>
          <c:tx>
            <c:strRef>
              <c:f>Sheet1!$G$11</c:f>
              <c:strCache>
                <c:ptCount val="1"/>
                <c:pt idx="0">
                  <c:v>Sport Participant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Sheet1!$H$9:$J$9</c:f>
              <c:strCache>
                <c:ptCount val="3"/>
                <c:pt idx="0">
                  <c:v>Low Socioeconomic Status</c:v>
                </c:pt>
                <c:pt idx="1">
                  <c:v>Moderate Socioeconomic Status</c:v>
                </c:pt>
                <c:pt idx="2">
                  <c:v>High Socioeconomic Status</c:v>
                </c:pt>
              </c:strCache>
            </c:strRef>
          </c:cat>
          <c:val>
            <c:numRef>
              <c:f>Sheet1!$H$11:$J$11</c:f>
              <c:numCache>
                <c:formatCode>General</c:formatCode>
                <c:ptCount val="3"/>
                <c:pt idx="0">
                  <c:v>8.7443000000000008</c:v>
                </c:pt>
                <c:pt idx="1">
                  <c:v>8.7288999999999994</c:v>
                </c:pt>
                <c:pt idx="2">
                  <c:v>8.7081999999999997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D-422E-9EDC-AC78FF758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696136"/>
        <c:axId val="248694824"/>
      </c:barChart>
      <c:catAx>
        <c:axId val="24869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8694824"/>
        <c:crosses val="autoZero"/>
        <c:auto val="1"/>
        <c:lblAlgn val="ctr"/>
        <c:lblOffset val="100"/>
        <c:noMultiLvlLbl val="0"/>
      </c:catAx>
      <c:valAx>
        <c:axId val="248694824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869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0 Activities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68.954999999999998</c:v>
                </c:pt>
                <c:pt idx="1">
                  <c:v>76.959599999999995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9-4F7B-AD4E-6C674F71862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 Activity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71.949799999999996</c:v>
                </c:pt>
                <c:pt idx="1">
                  <c:v>76.883099999999999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9-4F7B-AD4E-6C674F718622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 Activities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75.019800000000004</c:v>
                </c:pt>
                <c:pt idx="1">
                  <c:v>79.966200000000001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9-4F7B-AD4E-6C674F718622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3 or More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78.882800000000003</c:v>
                </c:pt>
                <c:pt idx="1">
                  <c:v>82.549599999999998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9-4F7B-AD4E-6C674F71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023424"/>
        <c:axId val="1657959744"/>
      </c:barChart>
      <c:catAx>
        <c:axId val="18900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959744"/>
        <c:crosses val="autoZero"/>
        <c:auto val="1"/>
        <c:lblAlgn val="ctr"/>
        <c:lblOffset val="100"/>
        <c:noMultiLvlLbl val="0"/>
      </c:catAx>
      <c:valAx>
        <c:axId val="1657959744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0234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0 Activities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68.954999999999998</c:v>
                </c:pt>
                <c:pt idx="1">
                  <c:v>76.959599999999995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9-4F7B-AD4E-6C674F71862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 Activity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71.949799999999996</c:v>
                </c:pt>
                <c:pt idx="1">
                  <c:v>76.883099999999999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9-4F7B-AD4E-6C674F718622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 Activities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75.019800000000004</c:v>
                </c:pt>
                <c:pt idx="1">
                  <c:v>79.966200000000001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9-4F7B-AD4E-6C674F718622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3 or More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Sheet1!$B$2:$B$3</c:f>
              <c:strCache>
                <c:ptCount val="2"/>
                <c:pt idx="0">
                  <c:v>Regional</c:v>
                </c:pt>
                <c:pt idx="1">
                  <c:v>City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78.882800000000003</c:v>
                </c:pt>
                <c:pt idx="1">
                  <c:v>82.549599999999998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9-4F7B-AD4E-6C674F71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023424"/>
        <c:axId val="1657959744"/>
      </c:barChart>
      <c:catAx>
        <c:axId val="18900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959744"/>
        <c:crosses val="autoZero"/>
        <c:auto val="1"/>
        <c:lblAlgn val="ctr"/>
        <c:lblOffset val="100"/>
        <c:noMultiLvlLbl val="0"/>
      </c:catAx>
      <c:valAx>
        <c:axId val="1657959744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0234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Chart'!$B$3</c:f>
              <c:strCache>
                <c:ptCount val="1"/>
                <c:pt idx="0">
                  <c:v>DropOut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'Bar Chart'!$C$2:$E$2</c:f>
              <c:strCache>
                <c:ptCount val="3"/>
                <c:pt idx="0">
                  <c:v>Low Economic Status</c:v>
                </c:pt>
                <c:pt idx="1">
                  <c:v>Moderate Economic Status</c:v>
                </c:pt>
                <c:pt idx="2">
                  <c:v>High Economic Status</c:v>
                </c:pt>
              </c:strCache>
            </c:strRef>
          </c:cat>
          <c:val>
            <c:numRef>
              <c:f>'Bar Chart'!$C$3:$E$3</c:f>
              <c:numCache>
                <c:formatCode>General</c:formatCode>
                <c:ptCount val="3"/>
                <c:pt idx="0">
                  <c:v>1.8059000000000001</c:v>
                </c:pt>
                <c:pt idx="1">
                  <c:v>1.5556000000000001</c:v>
                </c:pt>
                <c:pt idx="2">
                  <c:v>1.3053999999999999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1-41FC-87B5-97447F45FB06}"/>
            </c:ext>
          </c:extLst>
        </c:ser>
        <c:ser>
          <c:idx val="1"/>
          <c:order val="1"/>
          <c:tx>
            <c:strRef>
              <c:f>'Bar Chart'!$B$4</c:f>
              <c:strCache>
                <c:ptCount val="1"/>
                <c:pt idx="0">
                  <c:v>Swap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Chart'!$C$2:$E$2</c:f>
              <c:strCache>
                <c:ptCount val="3"/>
                <c:pt idx="0">
                  <c:v>Low Economic Status</c:v>
                </c:pt>
                <c:pt idx="1">
                  <c:v>Moderate Economic Status</c:v>
                </c:pt>
                <c:pt idx="2">
                  <c:v>High Economic Status</c:v>
                </c:pt>
              </c:strCache>
            </c:strRef>
          </c:cat>
          <c:val>
            <c:numRef>
              <c:f>'Bar Chart'!$C$4:$E$4</c:f>
              <c:numCache>
                <c:formatCode>General</c:formatCode>
                <c:ptCount val="3"/>
                <c:pt idx="0">
                  <c:v>1.2916000000000001</c:v>
                </c:pt>
                <c:pt idx="1">
                  <c:v>1.2825</c:v>
                </c:pt>
                <c:pt idx="2">
                  <c:v>1.2733000000000001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1-41FC-87B5-97447F45FB06}"/>
            </c:ext>
          </c:extLst>
        </c:ser>
        <c:ser>
          <c:idx val="2"/>
          <c:order val="2"/>
          <c:tx>
            <c:strRef>
              <c:f>'Bar Chart'!$B$5</c:f>
              <c:strCache>
                <c:ptCount val="1"/>
                <c:pt idx="0">
                  <c:v>Remain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Chart'!$C$2:$E$2</c:f>
              <c:strCache>
                <c:ptCount val="3"/>
                <c:pt idx="0">
                  <c:v>Low Economic Status</c:v>
                </c:pt>
                <c:pt idx="1">
                  <c:v>Moderate Economic Status</c:v>
                </c:pt>
                <c:pt idx="2">
                  <c:v>High Economic Status</c:v>
                </c:pt>
              </c:strCache>
            </c:strRef>
          </c:cat>
          <c:val>
            <c:numRef>
              <c:f>'Bar Chart'!$C$5:$E$5</c:f>
              <c:numCache>
                <c:formatCode>General</c:formatCode>
                <c:ptCount val="3"/>
                <c:pt idx="0">
                  <c:v>1.3259000000000001</c:v>
                </c:pt>
                <c:pt idx="1">
                  <c:v>1.3049999999999999</c:v>
                </c:pt>
                <c:pt idx="2">
                  <c:v>1.2847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1-41FC-87B5-97447F45F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384840"/>
        <c:axId val="253386480"/>
      </c:barChart>
      <c:catAx>
        <c:axId val="25338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3386480"/>
        <c:crosses val="autoZero"/>
        <c:auto val="1"/>
        <c:lblAlgn val="ctr"/>
        <c:lblOffset val="100"/>
        <c:noMultiLvlLbl val="0"/>
      </c:catAx>
      <c:valAx>
        <c:axId val="253386480"/>
        <c:scaling>
          <c:orientation val="minMax"/>
          <c:max val="1.8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338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Sheet7!$C$1:$C$7</cx:f>
        <cx:lvl ptCount="7">
          <cx:pt idx="0">Too Busy</cx:pt>
          <cx:pt idx="1">Cost</cx:pt>
          <cx:pt idx="2">Transport</cx:pt>
          <cx:pt idx="3">Health Issues</cx:pt>
          <cx:pt idx="4">Social Problems</cx:pt>
          <cx:pt idx="5">Not interested</cx:pt>
          <cx:pt idx="6">Other reason</cx:pt>
        </cx:lvl>
      </cx:strDim>
      <cx:numDim type="size">
        <cx:f>Sheet7!$D$1:$D$7</cx:f>
        <cx:lvl ptCount="7" formatCode="###0">
          <cx:pt idx="0">150</cx:pt>
          <cx:pt idx="1">14</cx:pt>
          <cx:pt idx="2">12</cx:pt>
          <cx:pt idx="3">20</cx:pt>
          <cx:pt idx="4">11</cx:pt>
          <cx:pt idx="5">265</cx:pt>
          <cx:pt idx="6">23</cx:pt>
        </cx:lvl>
      </cx:numDim>
    </cx:data>
  </cx:chartData>
  <cx:chart>
    <cx:plotArea>
      <cx:plotAreaRegion>
        <cx:series layoutId="treemap" uniqueId="{4A3C7067-EE95-42C7-9780-B49ADAEE3694}">
          <cx:dataPt idx="1">
            <cx:spPr>
              <a:solidFill>
                <a:srgbClr val="FFC000">
                  <a:lumMod val="60000"/>
                  <a:lumOff val="40000"/>
                </a:srgbClr>
              </a:solidFill>
            </cx:spPr>
          </cx:dataPt>
          <cx:dataPt idx="2">
            <cx:spPr>
              <a:solidFill>
                <a:srgbClr val="FFC000">
                  <a:lumMod val="75000"/>
                </a:srgbClr>
              </a:solidFill>
            </cx:spPr>
          </cx:dataPt>
          <cx:dataLabels pos="ctr">
            <cx:txPr>
              <a:bodyPr vertOverflow="overflow" horzOverflow="overflow" wrap="square" lIns="0" tIns="0" rIns="0" bIns="0"/>
              <a:lstStyle/>
              <a:p>
                <a:pPr algn="ctr" rtl="0">
                  <a:defRPr sz="3200" b="1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AU" sz="3200"/>
              </a:p>
            </cx:txPr>
            <cx:visibility seriesName="0" categoryName="1" value="0"/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en-AU" sz="2400"/>
                    <a:t>Cost</a:t>
                  </a:r>
                </a:p>
              </cx:txPr>
              <cx:visibility seriesName="0" categoryName="1" value="0"/>
            </cx:dataLabel>
            <cx:dataLabel idx="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000"/>
                  </a:pPr>
                  <a:r>
                    <a:rPr lang="en-AU" sz="1000"/>
                    <a:t>Transport</a:t>
                  </a:r>
                </a:p>
              </cx:txPr>
              <cx:visibility seriesName="0" categoryName="1" value="0"/>
            </cx:dataLabel>
            <cx:dataLabel idx="3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800"/>
                  </a:pPr>
                  <a:r>
                    <a:rPr lang="en-AU" sz="1800"/>
                    <a:t>Health Issues</a:t>
                  </a:r>
                </a:p>
              </cx:txPr>
              <cx:visibility seriesName="0" categoryName="1" value="0"/>
            </cx:dataLabel>
            <cx:dataLabel idx="4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en-AU" sz="1400"/>
                    <a:t>Social Problems</a:t>
                  </a:r>
                </a:p>
              </cx:txPr>
              <cx:visibility seriesName="0" categoryName="1" value="0"/>
            </cx:dataLabel>
            <cx:dataLabel idx="6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000"/>
                  </a:pPr>
                  <a:r>
                    <a:rPr lang="en-AU" sz="2000"/>
                    <a:t>Other reason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767D1-7202-4627-AC76-1E20D1D08350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88A25C2-3AA5-4156-9788-394DC7069738}">
      <dgm:prSet custT="1"/>
      <dgm:spPr/>
      <dgm:t>
        <a:bodyPr/>
        <a:lstStyle/>
        <a:p>
          <a:pPr algn="ctr"/>
          <a:r>
            <a:rPr lang="en-AU" sz="2700" b="1" dirty="0"/>
            <a:t>INTENSITY</a:t>
          </a:r>
          <a:br>
            <a:rPr lang="en-AU" sz="3200" dirty="0"/>
          </a:br>
          <a:r>
            <a:rPr lang="en-AU" sz="2100" i="1" dirty="0"/>
            <a:t>Time spent in activities</a:t>
          </a:r>
          <a:endParaRPr lang="en-US" sz="2100" i="1" dirty="0"/>
        </a:p>
      </dgm:t>
    </dgm:pt>
    <dgm:pt modelId="{BF057C53-3020-4A9F-9C0E-3FDA71E185CD}" type="parTrans" cxnId="{A6AF67AC-B9F3-4B75-A0DE-9DA0609C78A8}">
      <dgm:prSet/>
      <dgm:spPr/>
      <dgm:t>
        <a:bodyPr/>
        <a:lstStyle/>
        <a:p>
          <a:pPr algn="ctr"/>
          <a:endParaRPr lang="en-US"/>
        </a:p>
      </dgm:t>
    </dgm:pt>
    <dgm:pt modelId="{2A2BC8B5-1BD4-44ED-A191-F1D76AC552D9}" type="sibTrans" cxnId="{A6AF67AC-B9F3-4B75-A0DE-9DA0609C78A8}">
      <dgm:prSet/>
      <dgm:spPr/>
      <dgm:t>
        <a:bodyPr/>
        <a:lstStyle/>
        <a:p>
          <a:pPr algn="ctr"/>
          <a:endParaRPr lang="en-US"/>
        </a:p>
      </dgm:t>
    </dgm:pt>
    <dgm:pt modelId="{DF8FA4ED-668B-44B4-942B-A6A8601E2950}">
      <dgm:prSet custT="1"/>
      <dgm:spPr/>
      <dgm:t>
        <a:bodyPr/>
        <a:lstStyle/>
        <a:p>
          <a:pPr algn="ctr"/>
          <a:r>
            <a:rPr lang="en-AU" sz="2700" b="1" i="0" dirty="0"/>
            <a:t>BREADTH</a:t>
          </a:r>
          <a:br>
            <a:rPr lang="en-AU" sz="2700" dirty="0"/>
          </a:br>
          <a:r>
            <a:rPr lang="en-AU" sz="2100" b="0" i="1" dirty="0"/>
            <a:t>Total number of different activities</a:t>
          </a:r>
          <a:endParaRPr lang="en-US" sz="2100" b="0" i="1" dirty="0"/>
        </a:p>
      </dgm:t>
    </dgm:pt>
    <dgm:pt modelId="{8CDF14C8-A317-4434-9542-F92FF8972BD6}" type="parTrans" cxnId="{9D9366E9-313D-4B1D-8AB2-A5E6CD97F030}">
      <dgm:prSet/>
      <dgm:spPr/>
      <dgm:t>
        <a:bodyPr/>
        <a:lstStyle/>
        <a:p>
          <a:pPr algn="ctr"/>
          <a:endParaRPr lang="en-US"/>
        </a:p>
      </dgm:t>
    </dgm:pt>
    <dgm:pt modelId="{5F28D337-9ADC-410C-A488-71E31A10DF5E}" type="sibTrans" cxnId="{9D9366E9-313D-4B1D-8AB2-A5E6CD97F030}">
      <dgm:prSet/>
      <dgm:spPr/>
      <dgm:t>
        <a:bodyPr/>
        <a:lstStyle/>
        <a:p>
          <a:pPr algn="ctr"/>
          <a:endParaRPr lang="en-US"/>
        </a:p>
      </dgm:t>
    </dgm:pt>
    <dgm:pt modelId="{957F0F70-43BC-4A3C-8267-C700780BF4B1}">
      <dgm:prSet custT="1"/>
      <dgm:spPr/>
      <dgm:t>
        <a:bodyPr/>
        <a:lstStyle/>
        <a:p>
          <a:pPr algn="ctr"/>
          <a:r>
            <a:rPr lang="en-AU" sz="2700" b="1" dirty="0"/>
            <a:t>DURATION</a:t>
          </a:r>
        </a:p>
        <a:p>
          <a:pPr algn="ctr"/>
          <a:r>
            <a:rPr lang="en-AU" sz="2100" i="1" dirty="0"/>
            <a:t>Enduring participation in activities over time</a:t>
          </a:r>
          <a:endParaRPr lang="en-US" sz="2100" i="1" dirty="0"/>
        </a:p>
      </dgm:t>
    </dgm:pt>
    <dgm:pt modelId="{FE1853FB-D460-4EC0-A4C8-EC35F9D742F9}" type="parTrans" cxnId="{63A3A7FC-D1E2-4288-9AF5-A8E38317D345}">
      <dgm:prSet/>
      <dgm:spPr/>
      <dgm:t>
        <a:bodyPr/>
        <a:lstStyle/>
        <a:p>
          <a:pPr algn="ctr"/>
          <a:endParaRPr lang="en-US"/>
        </a:p>
      </dgm:t>
    </dgm:pt>
    <dgm:pt modelId="{26585C72-808A-4CD5-A6F3-075D53F6B10B}" type="sibTrans" cxnId="{63A3A7FC-D1E2-4288-9AF5-A8E38317D345}">
      <dgm:prSet/>
      <dgm:spPr/>
      <dgm:t>
        <a:bodyPr/>
        <a:lstStyle/>
        <a:p>
          <a:pPr algn="ctr"/>
          <a:endParaRPr lang="en-US"/>
        </a:p>
      </dgm:t>
    </dgm:pt>
    <dgm:pt modelId="{2805DD5D-F0D1-4037-932B-E2819F445782}">
      <dgm:prSet custT="1"/>
      <dgm:spPr/>
      <dgm:t>
        <a:bodyPr/>
        <a:lstStyle/>
        <a:p>
          <a:pPr algn="ctr"/>
          <a:r>
            <a:rPr lang="en-AU" sz="2700" b="1" dirty="0"/>
            <a:t>CONTINUATION</a:t>
          </a:r>
          <a:br>
            <a:rPr lang="en-AU" sz="2100" dirty="0"/>
          </a:br>
          <a:r>
            <a:rPr lang="en-AU" sz="2100" i="1" dirty="0"/>
            <a:t>Enduring participation in the same activity over time</a:t>
          </a:r>
          <a:endParaRPr lang="en-US" sz="2100" i="1" dirty="0"/>
        </a:p>
      </dgm:t>
    </dgm:pt>
    <dgm:pt modelId="{41CA3AC3-60BA-4178-B6AB-91D6AECBFFE2}" type="parTrans" cxnId="{0FD02CA0-BAB6-4100-8D21-091ECC559C0B}">
      <dgm:prSet/>
      <dgm:spPr/>
      <dgm:t>
        <a:bodyPr/>
        <a:lstStyle/>
        <a:p>
          <a:pPr algn="ctr"/>
          <a:endParaRPr lang="en-US"/>
        </a:p>
      </dgm:t>
    </dgm:pt>
    <dgm:pt modelId="{11B75625-44CD-4B9A-97C3-E17D78762D94}" type="sibTrans" cxnId="{0FD02CA0-BAB6-4100-8D21-091ECC559C0B}">
      <dgm:prSet/>
      <dgm:spPr/>
      <dgm:t>
        <a:bodyPr/>
        <a:lstStyle/>
        <a:p>
          <a:pPr algn="ctr"/>
          <a:endParaRPr lang="en-US"/>
        </a:p>
      </dgm:t>
    </dgm:pt>
    <dgm:pt modelId="{E10F88F6-1F64-41E1-B686-5E708CBE9B8A}" type="pres">
      <dgm:prSet presAssocID="{274767D1-7202-4627-AC76-1E20D1D08350}" presName="linear" presStyleCnt="0">
        <dgm:presLayoutVars>
          <dgm:animLvl val="lvl"/>
          <dgm:resizeHandles val="exact"/>
        </dgm:presLayoutVars>
      </dgm:prSet>
      <dgm:spPr/>
    </dgm:pt>
    <dgm:pt modelId="{DA239536-AA23-4417-BD13-967C7F25FA7A}" type="pres">
      <dgm:prSet presAssocID="{A88A25C2-3AA5-4156-9788-394DC70697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DD6501-B53F-4131-82F6-3DB16F963AF8}" type="pres">
      <dgm:prSet presAssocID="{2A2BC8B5-1BD4-44ED-A191-F1D76AC552D9}" presName="spacer" presStyleCnt="0"/>
      <dgm:spPr/>
    </dgm:pt>
    <dgm:pt modelId="{A1884082-11AB-415F-B075-B645C4909E71}" type="pres">
      <dgm:prSet presAssocID="{DF8FA4ED-668B-44B4-942B-A6A8601E29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85E630-2FEB-40E5-BCB6-1782C54F7A92}" type="pres">
      <dgm:prSet presAssocID="{5F28D337-9ADC-410C-A488-71E31A10DF5E}" presName="spacer" presStyleCnt="0"/>
      <dgm:spPr/>
    </dgm:pt>
    <dgm:pt modelId="{23419EBF-2BEC-45BA-93EE-22F7F6CBA9D8}" type="pres">
      <dgm:prSet presAssocID="{957F0F70-43BC-4A3C-8267-C700780BF4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20330A-7A24-4F8D-BA05-B2115C094A10}" type="pres">
      <dgm:prSet presAssocID="{26585C72-808A-4CD5-A6F3-075D53F6B10B}" presName="spacer" presStyleCnt="0"/>
      <dgm:spPr/>
    </dgm:pt>
    <dgm:pt modelId="{ED87DB38-282C-4F83-B0F0-58F585EB7604}" type="pres">
      <dgm:prSet presAssocID="{2805DD5D-F0D1-4037-932B-E2819F4457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3D0564-2325-4035-BFBA-CDC3F053D680}" type="presOf" srcId="{274767D1-7202-4627-AC76-1E20D1D08350}" destId="{E10F88F6-1F64-41E1-B686-5E708CBE9B8A}" srcOrd="0" destOrd="0" presId="urn:microsoft.com/office/officeart/2005/8/layout/vList2"/>
    <dgm:cxn modelId="{BF5F9365-01AB-467C-A106-BD678A4B5C21}" type="presOf" srcId="{957F0F70-43BC-4A3C-8267-C700780BF4B1}" destId="{23419EBF-2BEC-45BA-93EE-22F7F6CBA9D8}" srcOrd="0" destOrd="0" presId="urn:microsoft.com/office/officeart/2005/8/layout/vList2"/>
    <dgm:cxn modelId="{FC2D3E47-EE1E-4E9E-AA68-A9452E7F4A7D}" type="presOf" srcId="{A88A25C2-3AA5-4156-9788-394DC7069738}" destId="{DA239536-AA23-4417-BD13-967C7F25FA7A}" srcOrd="0" destOrd="0" presId="urn:microsoft.com/office/officeart/2005/8/layout/vList2"/>
    <dgm:cxn modelId="{0FD02CA0-BAB6-4100-8D21-091ECC559C0B}" srcId="{274767D1-7202-4627-AC76-1E20D1D08350}" destId="{2805DD5D-F0D1-4037-932B-E2819F445782}" srcOrd="3" destOrd="0" parTransId="{41CA3AC3-60BA-4178-B6AB-91D6AECBFFE2}" sibTransId="{11B75625-44CD-4B9A-97C3-E17D78762D94}"/>
    <dgm:cxn modelId="{A6AF67AC-B9F3-4B75-A0DE-9DA0609C78A8}" srcId="{274767D1-7202-4627-AC76-1E20D1D08350}" destId="{A88A25C2-3AA5-4156-9788-394DC7069738}" srcOrd="0" destOrd="0" parTransId="{BF057C53-3020-4A9F-9C0E-3FDA71E185CD}" sibTransId="{2A2BC8B5-1BD4-44ED-A191-F1D76AC552D9}"/>
    <dgm:cxn modelId="{212CA5C0-2BD7-4C4C-985A-B409DF756411}" type="presOf" srcId="{DF8FA4ED-668B-44B4-942B-A6A8601E2950}" destId="{A1884082-11AB-415F-B075-B645C4909E71}" srcOrd="0" destOrd="0" presId="urn:microsoft.com/office/officeart/2005/8/layout/vList2"/>
    <dgm:cxn modelId="{9D9366E9-313D-4B1D-8AB2-A5E6CD97F030}" srcId="{274767D1-7202-4627-AC76-1E20D1D08350}" destId="{DF8FA4ED-668B-44B4-942B-A6A8601E2950}" srcOrd="1" destOrd="0" parTransId="{8CDF14C8-A317-4434-9542-F92FF8972BD6}" sibTransId="{5F28D337-9ADC-410C-A488-71E31A10DF5E}"/>
    <dgm:cxn modelId="{E7A9B7F1-64CB-4088-8166-9E5AB50D6372}" type="presOf" srcId="{2805DD5D-F0D1-4037-932B-E2819F445782}" destId="{ED87DB38-282C-4F83-B0F0-58F585EB7604}" srcOrd="0" destOrd="0" presId="urn:microsoft.com/office/officeart/2005/8/layout/vList2"/>
    <dgm:cxn modelId="{63A3A7FC-D1E2-4288-9AF5-A8E38317D345}" srcId="{274767D1-7202-4627-AC76-1E20D1D08350}" destId="{957F0F70-43BC-4A3C-8267-C700780BF4B1}" srcOrd="2" destOrd="0" parTransId="{FE1853FB-D460-4EC0-A4C8-EC35F9D742F9}" sibTransId="{26585C72-808A-4CD5-A6F3-075D53F6B10B}"/>
    <dgm:cxn modelId="{B4880C52-681B-4068-9CBE-07EAF3030030}" type="presParOf" srcId="{E10F88F6-1F64-41E1-B686-5E708CBE9B8A}" destId="{DA239536-AA23-4417-BD13-967C7F25FA7A}" srcOrd="0" destOrd="0" presId="urn:microsoft.com/office/officeart/2005/8/layout/vList2"/>
    <dgm:cxn modelId="{A2B4C37A-8E06-4453-8B7E-E36BAECF36B3}" type="presParOf" srcId="{E10F88F6-1F64-41E1-B686-5E708CBE9B8A}" destId="{F8DD6501-B53F-4131-82F6-3DB16F963AF8}" srcOrd="1" destOrd="0" presId="urn:microsoft.com/office/officeart/2005/8/layout/vList2"/>
    <dgm:cxn modelId="{B374E8E2-971C-4323-BB2A-31DF4ADF1FF1}" type="presParOf" srcId="{E10F88F6-1F64-41E1-B686-5E708CBE9B8A}" destId="{A1884082-11AB-415F-B075-B645C4909E71}" srcOrd="2" destOrd="0" presId="urn:microsoft.com/office/officeart/2005/8/layout/vList2"/>
    <dgm:cxn modelId="{A8695AE2-E664-49DF-8D8F-75BD613A0519}" type="presParOf" srcId="{E10F88F6-1F64-41E1-B686-5E708CBE9B8A}" destId="{6385E630-2FEB-40E5-BCB6-1782C54F7A92}" srcOrd="3" destOrd="0" presId="urn:microsoft.com/office/officeart/2005/8/layout/vList2"/>
    <dgm:cxn modelId="{3272B038-9973-4C8B-AE6C-15ADEE6C4384}" type="presParOf" srcId="{E10F88F6-1F64-41E1-B686-5E708CBE9B8A}" destId="{23419EBF-2BEC-45BA-93EE-22F7F6CBA9D8}" srcOrd="4" destOrd="0" presId="urn:microsoft.com/office/officeart/2005/8/layout/vList2"/>
    <dgm:cxn modelId="{A2883FB6-8C62-42CE-AD88-38A45F09E986}" type="presParOf" srcId="{E10F88F6-1F64-41E1-B686-5E708CBE9B8A}" destId="{2520330A-7A24-4F8D-BA05-B2115C094A10}" srcOrd="5" destOrd="0" presId="urn:microsoft.com/office/officeart/2005/8/layout/vList2"/>
    <dgm:cxn modelId="{AC976D15-A56D-4014-8811-3B4F8F2AE537}" type="presParOf" srcId="{E10F88F6-1F64-41E1-B686-5E708CBE9B8A}" destId="{ED87DB38-282C-4F83-B0F0-58F585EB76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39536-AA23-4417-BD13-967C7F25FA7A}">
      <dsp:nvSpPr>
        <dsp:cNvPr id="0" name=""/>
        <dsp:cNvSpPr/>
      </dsp:nvSpPr>
      <dsp:spPr>
        <a:xfrm>
          <a:off x="0" y="13193"/>
          <a:ext cx="5257800" cy="130045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kern="1200" dirty="0"/>
            <a:t>INTENSITY</a:t>
          </a:r>
          <a:br>
            <a:rPr lang="en-AU" sz="3200" kern="1200" dirty="0"/>
          </a:br>
          <a:r>
            <a:rPr lang="en-AU" sz="2100" i="1" kern="1200" dirty="0"/>
            <a:t>Time spent in activities</a:t>
          </a:r>
          <a:endParaRPr lang="en-US" sz="2100" i="1" kern="1200" dirty="0"/>
        </a:p>
      </dsp:txBody>
      <dsp:txXfrm>
        <a:off x="63483" y="76676"/>
        <a:ext cx="5130834" cy="1173489"/>
      </dsp:txXfrm>
    </dsp:sp>
    <dsp:sp modelId="{A1884082-11AB-415F-B075-B645C4909E71}">
      <dsp:nvSpPr>
        <dsp:cNvPr id="0" name=""/>
        <dsp:cNvSpPr/>
      </dsp:nvSpPr>
      <dsp:spPr>
        <a:xfrm>
          <a:off x="0" y="1405808"/>
          <a:ext cx="5257800" cy="1300455"/>
        </a:xfrm>
        <a:prstGeom prst="round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i="0" kern="1200" dirty="0"/>
            <a:t>BREADTH</a:t>
          </a:r>
          <a:br>
            <a:rPr lang="en-AU" sz="2700" kern="1200" dirty="0"/>
          </a:br>
          <a:r>
            <a:rPr lang="en-AU" sz="2100" b="0" i="1" kern="1200" dirty="0"/>
            <a:t>Total number of different activities</a:t>
          </a:r>
          <a:endParaRPr lang="en-US" sz="2100" b="0" i="1" kern="1200" dirty="0"/>
        </a:p>
      </dsp:txBody>
      <dsp:txXfrm>
        <a:off x="63483" y="1469291"/>
        <a:ext cx="5130834" cy="1173489"/>
      </dsp:txXfrm>
    </dsp:sp>
    <dsp:sp modelId="{23419EBF-2BEC-45BA-93EE-22F7F6CBA9D8}">
      <dsp:nvSpPr>
        <dsp:cNvPr id="0" name=""/>
        <dsp:cNvSpPr/>
      </dsp:nvSpPr>
      <dsp:spPr>
        <a:xfrm>
          <a:off x="0" y="2798423"/>
          <a:ext cx="5257800" cy="1300455"/>
        </a:xfrm>
        <a:prstGeom prst="round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kern="1200" dirty="0"/>
            <a:t>DURATION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i="1" kern="1200" dirty="0"/>
            <a:t>Enduring participation in activities over time</a:t>
          </a:r>
          <a:endParaRPr lang="en-US" sz="2100" i="1" kern="1200" dirty="0"/>
        </a:p>
      </dsp:txBody>
      <dsp:txXfrm>
        <a:off x="63483" y="2861906"/>
        <a:ext cx="5130834" cy="1173489"/>
      </dsp:txXfrm>
    </dsp:sp>
    <dsp:sp modelId="{ED87DB38-282C-4F83-B0F0-58F585EB7604}">
      <dsp:nvSpPr>
        <dsp:cNvPr id="0" name=""/>
        <dsp:cNvSpPr/>
      </dsp:nvSpPr>
      <dsp:spPr>
        <a:xfrm>
          <a:off x="0" y="4191039"/>
          <a:ext cx="5257800" cy="130045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kern="1200" dirty="0"/>
            <a:t>CONTINUATION</a:t>
          </a:r>
          <a:br>
            <a:rPr lang="en-AU" sz="2100" kern="1200" dirty="0"/>
          </a:br>
          <a:r>
            <a:rPr lang="en-AU" sz="2100" i="1" kern="1200" dirty="0"/>
            <a:t>Enduring participation in the same activity over time</a:t>
          </a:r>
          <a:endParaRPr lang="en-US" sz="2100" i="1" kern="1200" dirty="0"/>
        </a:p>
      </dsp:txBody>
      <dsp:txXfrm>
        <a:off x="63483" y="4254522"/>
        <a:ext cx="5130834" cy="1173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317D-9101-4043-9868-43E5ECF6BF2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B8F2-0B3C-4EC3-BB01-2666E04723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2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A11DB-CCC3-9544-8274-85DF359E0AB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9E67A-9F36-41C2-AA2C-0544A5A28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EB8F2-0B3C-4EC3-BB01-2666E047231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53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64A9-6D02-8C03-2859-760FE18E8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5F1CE-A93B-BA0E-46F6-FA5D05D45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AC14-A613-1B1D-3ED9-96D5C88A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D51C-5AC8-AC9F-F20F-71216AB2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8C05-1FC3-B4D8-1D80-F1E854A2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30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C7F1-EAFA-5B18-558D-CD05FCA9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8D012-0E1E-DAA1-2A1F-A98BA20F0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F59E-065A-44EF-1EE2-6420B869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D686-BEC3-72C0-EFE8-38E576E3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0EB2C-EAD8-43A4-B558-2F0F353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2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B8164-17B1-826D-020B-F54FFB45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1E635-934E-E473-5183-46B4C5A5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D68BE-CFEB-D1FD-3F05-663AB6FF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6F75-57B2-562D-66F7-95B4E86B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A5A9C-6D74-8F0D-2283-1D3D6824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85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258565-638D-134A-A28F-A08EEA556E1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70506" y="-12133"/>
            <a:ext cx="8221495" cy="6864351"/>
          </a:xfrm>
          <a:custGeom>
            <a:avLst/>
            <a:gdLst>
              <a:gd name="connsiteX0" fmla="*/ 0 w 6166121"/>
              <a:gd name="connsiteY0" fmla="*/ 0 h 5148263"/>
              <a:gd name="connsiteX1" fmla="*/ 6166121 w 6166121"/>
              <a:gd name="connsiteY1" fmla="*/ 0 h 5148263"/>
              <a:gd name="connsiteX2" fmla="*/ 6166121 w 6166121"/>
              <a:gd name="connsiteY2" fmla="*/ 5148263 h 5148263"/>
              <a:gd name="connsiteX3" fmla="*/ 0 w 6166121"/>
              <a:gd name="connsiteY3" fmla="*/ 5148263 h 5148263"/>
              <a:gd name="connsiteX4" fmla="*/ 0 w 6166121"/>
              <a:gd name="connsiteY4" fmla="*/ 0 h 5148263"/>
              <a:gd name="connsiteX0" fmla="*/ 0 w 6166121"/>
              <a:gd name="connsiteY0" fmla="*/ 0 h 5148263"/>
              <a:gd name="connsiteX1" fmla="*/ 6166121 w 6166121"/>
              <a:gd name="connsiteY1" fmla="*/ 0 h 5148263"/>
              <a:gd name="connsiteX2" fmla="*/ 6166121 w 6166121"/>
              <a:gd name="connsiteY2" fmla="*/ 5148263 h 5148263"/>
              <a:gd name="connsiteX3" fmla="*/ 4363278 w 6166121"/>
              <a:gd name="connsiteY3" fmla="*/ 5148263 h 5148263"/>
              <a:gd name="connsiteX4" fmla="*/ 0 w 6166121"/>
              <a:gd name="connsiteY4" fmla="*/ 0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121" h="5148263">
                <a:moveTo>
                  <a:pt x="0" y="0"/>
                </a:moveTo>
                <a:lnTo>
                  <a:pt x="6166121" y="0"/>
                </a:lnTo>
                <a:lnTo>
                  <a:pt x="6166121" y="5148263"/>
                </a:lnTo>
                <a:lnTo>
                  <a:pt x="4363278" y="5148263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2754" y="2554334"/>
            <a:ext cx="4837647" cy="2213068"/>
          </a:xfrm>
        </p:spPr>
        <p:txBody>
          <a:bodyPr anchor="b"/>
          <a:lstStyle>
            <a:lvl1pPr algn="l">
              <a:defRPr sz="3733"/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755" y="4986744"/>
            <a:ext cx="4837645" cy="695989"/>
          </a:xfrm>
        </p:spPr>
        <p:txBody>
          <a:bodyPr/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&lt;</a:t>
            </a:r>
            <a:r>
              <a:rPr lang="en-US" sz="2133">
                <a:solidFill>
                  <a:schemeClr val="tx1"/>
                </a:solidFill>
                <a:cs typeface="Arial"/>
              </a:rPr>
              <a:t>College/Division/Forum name</a:t>
            </a:r>
            <a:r>
              <a:rPr lang="en-GB"/>
              <a:t>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/>
              <a:t>‹#›</a:t>
            </a:fld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4726A92-BADE-3240-A272-1F9790A10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753" y="1413285"/>
            <a:ext cx="3067752" cy="64344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891005-9AF7-DB4A-A9AE-E329F9536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755" y="5909733"/>
            <a:ext cx="4837645" cy="3325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&lt;Date&gt;</a:t>
            </a:r>
            <a:endParaRPr lang="en-AU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61E87C6-6AE8-B94D-8E00-6DFCB5521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8998861" y="3984704"/>
            <a:ext cx="3193139" cy="2873297"/>
          </a:xfrm>
          <a:prstGeom prst="rtTriangle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29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41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30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D8CA-621E-795C-8434-3A891116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5A77-FB38-7F7A-4C73-4B1481AC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BBEEC-049F-B5AA-0F5F-165E41F6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5654-56CA-2881-686F-152608C6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E0F1-676E-C922-FC9B-BB72BCD6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2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DF47-ECFE-D78E-A948-0DFF4F1E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AFEF8-C5B3-E3C3-EBAC-C28115094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80E9-7B31-039D-D042-F2224FB0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A4E6-CA80-7DEF-C0F9-2A778B31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96DB-1699-61E0-59CB-CFC7D2D5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7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D28E-B60E-18D1-E02C-4A3A8CC3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CBEB-9002-B007-0159-402629619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6ADA8-9EB9-7550-6B8F-37459F75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E2FA4-F12A-F811-799E-2405ED16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FD932-2F5D-FC83-5F2B-82F9A126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ADCAF-1B12-8533-2280-3C6C880A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9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0F68-5AEE-6110-0C3B-6D1E7F7A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369-E995-705B-70BD-FCBD7C0BA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BD7B7-018B-5DCB-27AA-B4A39948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1EF73-A8ED-955E-C80E-89E27185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E3E32-FF9B-2457-D2BE-30375005B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4E940-945C-5E35-1A00-274AFF81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1267F-EA44-8108-5FD4-119C3BB5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F7C22-3C24-6722-5D4E-D8326DA2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7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CB87-FEAC-3F0C-223B-3DA45B54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0A876-1698-E465-E908-7E7A1799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304B-DEA8-C659-3213-44C14ACD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E603D-87E4-8134-65A8-D94B6E58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14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A994E-604B-3743-F6BD-A9644CD0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1C629-0AE8-A786-4A72-731BF72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1125F-9306-D24C-D533-3B3FACD4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23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8BB7-67B8-28B0-5B35-92958D44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BA77-B5B3-DA1C-D60B-53FEAD3D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72E91-9599-8473-F5A0-A14530B52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33EB9-3D64-2C5A-1375-F4ED2A35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32F2B-B266-55DE-0772-33EE1ED7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76582-8EDB-8A5F-4CA3-C411ED47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52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2A34-62AE-E562-D850-932AE54B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9C585-1064-623E-2FEA-4782A3CAC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7500C-F000-1D60-C8A9-972380BB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BE6FA-3249-0990-AEE2-7D15CF2D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27082-377C-15B9-7414-56A5272A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1D28A-87C1-6F33-B3E8-34E498E4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32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15C00-D361-80F5-0D09-83E0BCAE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2DA4C-9315-AB0D-1A6E-49A5234D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8527-23E4-3576-13AD-428C11D2D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946F-281C-4CB4-88C2-92ED15D35B62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A19C-A663-CFB7-0C0A-089437A20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C30F-78A9-BBC7-BD0D-74B20F9B0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D012-0DC0-4813-AD27-79C4601C7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2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8614D-03C2-4A31-9F10-12250343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B2539-0BBC-4BB1-BE63-E0D23F43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42B37-843B-413F-A174-8B53EFF2B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7634-AE01-4647-83D2-0B3D1A789188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0F0E9-6DBE-43A6-90D5-2D87F0CD9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C1EB-6D74-43A9-B381-7D2FA81D1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E6CF-D6EF-4DAC-B38D-66B5EEB6A6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0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svg"/><Relationship Id="rId7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6.svg"/><Relationship Id="rId5" Type="http://schemas.openxmlformats.org/officeDocument/2006/relationships/image" Target="../media/image22.sv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3390AC4-8B66-794C-BC78-B063AD7CC2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10234" r="10234"/>
          <a:stretch/>
        </p:blipFill>
        <p:spPr>
          <a:xfrm>
            <a:off x="3970506" y="-12133"/>
            <a:ext cx="8221495" cy="6864351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FA46063E-0689-BB49-81D5-58421228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54" y="2622884"/>
            <a:ext cx="5151537" cy="1540743"/>
          </a:xfrm>
        </p:spPr>
        <p:txBody>
          <a:bodyPr wrap="square" anchor="b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/>
              <a:t>Play, Participation, &amp; Poverty</a:t>
            </a:r>
            <a:endParaRPr lang="en-AU" sz="3200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1E66A6E0-565F-2045-8236-93EB4B8BB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699" y="4200558"/>
            <a:ext cx="4837645" cy="695989"/>
          </a:xfrm>
        </p:spPr>
        <p:txBody>
          <a:bodyPr wrap="square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Dr. Alexander W. O’Donnell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4DFA0D-F215-4C8B-A18E-1C0AA93DB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C0BBA7"/>
          </a:solidFill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E3EE0-A41C-4601-331C-97E962AEA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058" y="5008030"/>
            <a:ext cx="5305005" cy="1321748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2400" b="1" dirty="0"/>
              <a:t>National Children’s Week </a:t>
            </a:r>
          </a:p>
          <a:p>
            <a:pPr algn="ctr"/>
            <a:r>
              <a:rPr lang="en-AU" sz="2400" b="1" dirty="0"/>
              <a:t>Anti-Poverty Week</a:t>
            </a:r>
          </a:p>
          <a:p>
            <a:pPr algn="ctr"/>
            <a:r>
              <a:rPr lang="en-AU" sz="2400" dirty="0"/>
              <a:t>23</a:t>
            </a:r>
            <a:r>
              <a:rPr lang="en-AU" sz="2400" baseline="30000" dirty="0"/>
              <a:t>rd</a:t>
            </a:r>
            <a:r>
              <a:rPr lang="en-AU" sz="2400" dirty="0"/>
              <a:t> October, 2023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7550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B9903A-8F17-C4A9-BB45-2950D8D64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39357"/>
              </p:ext>
            </p:extLst>
          </p:nvPr>
        </p:nvGraphicFramePr>
        <p:xfrm>
          <a:off x="343420" y="1633928"/>
          <a:ext cx="5622665" cy="459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800B8FD-B556-9BFB-4689-FFB67B59E3CA}"/>
              </a:ext>
            </a:extLst>
          </p:cNvPr>
          <p:cNvGrpSpPr/>
          <p:nvPr/>
        </p:nvGrpSpPr>
        <p:grpSpPr>
          <a:xfrm>
            <a:off x="5449862" y="1173190"/>
            <a:ext cx="3111083" cy="1300455"/>
            <a:chOff x="0" y="1405808"/>
            <a:chExt cx="5257800" cy="13004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F7481A-AA2D-9772-98CB-803834DA60FD}"/>
                </a:ext>
              </a:extLst>
            </p:cNvPr>
            <p:cNvSpPr/>
            <p:nvPr/>
          </p:nvSpPr>
          <p:spPr>
            <a:xfrm>
              <a:off x="0" y="1405808"/>
              <a:ext cx="5257800" cy="13004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07093"/>
                <a:satOff val="-4303"/>
                <a:lumOff val="9209"/>
                <a:alphaOff val="0"/>
              </a:schemeClr>
            </a:fillRef>
            <a:effectRef idx="0">
              <a:schemeClr val="accent6">
                <a:shade val="80000"/>
                <a:hueOff val="107093"/>
                <a:satOff val="-4303"/>
                <a:lumOff val="9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59E28111-8D77-6254-B0D1-41C24F1329C2}"/>
                </a:ext>
              </a:extLst>
            </p:cNvPr>
            <p:cNvSpPr txBox="1"/>
            <p:nvPr/>
          </p:nvSpPr>
          <p:spPr>
            <a:xfrm>
              <a:off x="63483" y="1469291"/>
              <a:ext cx="5130834" cy="1173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700" b="1" i="0" kern="1200" dirty="0"/>
                <a:t>BREADTH</a:t>
              </a:r>
              <a:br>
                <a:rPr lang="en-AU" sz="2700" kern="1200" dirty="0"/>
              </a:br>
              <a:r>
                <a:rPr lang="en-AU" sz="2100" b="0" i="1" kern="1200" dirty="0"/>
                <a:t>Total number of different activities</a:t>
              </a:r>
              <a:endParaRPr lang="en-US" sz="2100" b="0" i="1" kern="120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2E52EE5-4EE2-3EAB-B8EF-4A0A99D60EA9}"/>
              </a:ext>
            </a:extLst>
          </p:cNvPr>
          <p:cNvSpPr txBox="1">
            <a:spLocks/>
          </p:cNvSpPr>
          <p:nvPr/>
        </p:nvSpPr>
        <p:spPr>
          <a:xfrm>
            <a:off x="58710" y="0"/>
            <a:ext cx="6404184" cy="1301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ATAR after School by Activity Participation in Grade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19DE7-048A-F271-55C2-17286C10A985}"/>
              </a:ext>
            </a:extLst>
          </p:cNvPr>
          <p:cNvSpPr txBox="1"/>
          <p:nvPr/>
        </p:nvSpPr>
        <p:spPr>
          <a:xfrm>
            <a:off x="253582" y="6232279"/>
            <a:ext cx="6791795" cy="3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O’Donnell et al. 2022, </a:t>
            </a: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Longitudinal Study of Australian Children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6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B9903A-8F17-C4A9-BB45-2950D8D645DB}"/>
              </a:ext>
            </a:extLst>
          </p:cNvPr>
          <p:cNvGraphicFramePr>
            <a:graphicFrameLocks/>
          </p:cNvGraphicFramePr>
          <p:nvPr/>
        </p:nvGraphicFramePr>
        <p:xfrm>
          <a:off x="343420" y="1633928"/>
          <a:ext cx="5622665" cy="459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2E52EE5-4EE2-3EAB-B8EF-4A0A99D60EA9}"/>
              </a:ext>
            </a:extLst>
          </p:cNvPr>
          <p:cNvSpPr txBox="1">
            <a:spLocks/>
          </p:cNvSpPr>
          <p:nvPr/>
        </p:nvSpPr>
        <p:spPr>
          <a:xfrm>
            <a:off x="58710" y="0"/>
            <a:ext cx="6404184" cy="1301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ATAR after School by Activity Participation in Grade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CBC650-A3BF-20A5-A957-F6D63B736500}"/>
              </a:ext>
            </a:extLst>
          </p:cNvPr>
          <p:cNvCxnSpPr>
            <a:cxnSpLocks/>
          </p:cNvCxnSpPr>
          <p:nvPr/>
        </p:nvCxnSpPr>
        <p:spPr>
          <a:xfrm>
            <a:off x="816964" y="1821305"/>
            <a:ext cx="62958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27AC74-23C0-5250-4CEA-2FBBE7244702}"/>
              </a:ext>
            </a:extLst>
          </p:cNvPr>
          <p:cNvSpPr txBox="1"/>
          <p:nvPr/>
        </p:nvSpPr>
        <p:spPr>
          <a:xfrm>
            <a:off x="5589458" y="1376860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210 Degree Pathways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B7723-56C6-8108-70DD-6E50F936EF90}"/>
              </a:ext>
            </a:extLst>
          </p:cNvPr>
          <p:cNvCxnSpPr>
            <a:cxnSpLocks/>
          </p:cNvCxnSpPr>
          <p:nvPr/>
        </p:nvCxnSpPr>
        <p:spPr>
          <a:xfrm>
            <a:off x="816964" y="2698230"/>
            <a:ext cx="629586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96FFEB-AA4A-614E-58D5-F29A60F82A14}"/>
              </a:ext>
            </a:extLst>
          </p:cNvPr>
          <p:cNvSpPr txBox="1"/>
          <p:nvPr/>
        </p:nvSpPr>
        <p:spPr>
          <a:xfrm>
            <a:off x="5589458" y="2253785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185 Degree Pathways</a:t>
            </a:r>
            <a:endParaRPr lang="en-A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F48D33-583A-F6D8-4F64-EE28B18F3A49}"/>
              </a:ext>
            </a:extLst>
          </p:cNvPr>
          <p:cNvCxnSpPr>
            <a:cxnSpLocks/>
          </p:cNvCxnSpPr>
          <p:nvPr/>
        </p:nvCxnSpPr>
        <p:spPr>
          <a:xfrm>
            <a:off x="816964" y="3582184"/>
            <a:ext cx="629586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041877-642A-19E8-1F0F-2E35DA34F3A5}"/>
              </a:ext>
            </a:extLst>
          </p:cNvPr>
          <p:cNvSpPr txBox="1"/>
          <p:nvPr/>
        </p:nvSpPr>
        <p:spPr>
          <a:xfrm>
            <a:off x="5589458" y="3137739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154 Degree Pathways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C9C57E-6E90-0424-FC39-B85F4E6C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817" y="102074"/>
            <a:ext cx="1697998" cy="16965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65801F-8D66-DC2A-FB8D-93C65E267C27}"/>
              </a:ext>
            </a:extLst>
          </p:cNvPr>
          <p:cNvSpPr txBox="1"/>
          <p:nvPr/>
        </p:nvSpPr>
        <p:spPr>
          <a:xfrm>
            <a:off x="253582" y="6232279"/>
            <a:ext cx="6791795" cy="3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O’Donnell et al. 2022, </a:t>
            </a: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Longitudinal Study of Australian Children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21CB94-912E-84A7-4E07-854863366E1F}"/>
              </a:ext>
            </a:extLst>
          </p:cNvPr>
          <p:cNvGrpSpPr/>
          <p:nvPr/>
        </p:nvGrpSpPr>
        <p:grpSpPr>
          <a:xfrm>
            <a:off x="253582" y="429772"/>
            <a:ext cx="6791795" cy="6173395"/>
            <a:chOff x="838199" y="557189"/>
            <a:chExt cx="11152052" cy="6147498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81629621-44D1-6E80-1ABE-79AB8980A66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557189"/>
              <a:ext cx="10515599" cy="12962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 err="1"/>
                <a:t>Externalising</a:t>
              </a:r>
              <a:r>
                <a:rPr lang="en-US" sz="4000" dirty="0"/>
                <a:t> </a:t>
              </a:r>
              <a:r>
                <a:rPr lang="en-US" sz="4000" dirty="0" err="1"/>
                <a:t>Behaviours</a:t>
              </a:r>
              <a:r>
                <a:rPr lang="en-US" sz="4000" dirty="0"/>
                <a:t> from Grade 8 to 9</a:t>
              </a:r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F6445D6C-6A65-7A6B-1662-8A8955B03D71}"/>
                </a:ext>
              </a:extLst>
            </p:cNvPr>
            <p:cNvGraphicFramePr/>
            <p:nvPr/>
          </p:nvGraphicFramePr>
          <p:xfrm>
            <a:off x="838200" y="1971675"/>
            <a:ext cx="10515599" cy="435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87D750-DB81-5FFB-AAD7-07A3EFA365C0}"/>
                </a:ext>
              </a:extLst>
            </p:cNvPr>
            <p:cNvSpPr txBox="1"/>
            <p:nvPr/>
          </p:nvSpPr>
          <p:spPr>
            <a:xfrm>
              <a:off x="838199" y="6335355"/>
              <a:ext cx="11152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Source: O’Donnell &amp; Barber, 2020, </a:t>
              </a:r>
              <a:r>
                <a:rPr kumimoji="0" lang="en-AU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Youth Activity Participation Study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AFA1B-A9A7-08EE-DC7E-AB21A5D7A8DB}"/>
              </a:ext>
            </a:extLst>
          </p:cNvPr>
          <p:cNvGrpSpPr/>
          <p:nvPr/>
        </p:nvGrpSpPr>
        <p:grpSpPr>
          <a:xfrm>
            <a:off x="3856125" y="1875129"/>
            <a:ext cx="3228230" cy="1300455"/>
            <a:chOff x="633603" y="3287395"/>
            <a:chExt cx="5257800" cy="130045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85B6BC-241F-DF33-2839-4673C659CDBA}"/>
                </a:ext>
              </a:extLst>
            </p:cNvPr>
            <p:cNvSpPr/>
            <p:nvPr/>
          </p:nvSpPr>
          <p:spPr>
            <a:xfrm>
              <a:off x="633603" y="3287395"/>
              <a:ext cx="5257800" cy="13004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0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1CEBF5C2-1F39-59F1-45FA-8A8BD5BC4AA2}"/>
                </a:ext>
              </a:extLst>
            </p:cNvPr>
            <p:cNvSpPr txBox="1"/>
            <p:nvPr/>
          </p:nvSpPr>
          <p:spPr>
            <a:xfrm>
              <a:off x="697086" y="3350878"/>
              <a:ext cx="5130834" cy="1173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700" b="1" kern="1200" dirty="0"/>
                <a:t>CONTINUATION</a:t>
              </a:r>
              <a:br>
                <a:rPr lang="en-AU" sz="2100" kern="1200" dirty="0"/>
              </a:br>
              <a:r>
                <a:rPr lang="en-AU" sz="2100" i="1" kern="1200" dirty="0"/>
                <a:t>Enduring participation in the same activity over time</a:t>
              </a:r>
              <a:endParaRPr lang="en-US" sz="21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48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occer players running, weaving footballs through line of cones, wearing sports team T-shirts and shorts">
            <a:extLst>
              <a:ext uri="{FF2B5EF4-FFF2-40B4-BE49-F238E27FC236}">
                <a16:creationId xmlns:a16="http://schemas.microsoft.com/office/drawing/2014/main" id="{D8E36CE4-92B8-2BA4-DAEE-BCB64B309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34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8174A-E8F7-E5F3-850F-BDC1FFE4B38A}"/>
              </a:ext>
            </a:extLst>
          </p:cNvPr>
          <p:cNvSpPr txBox="1">
            <a:spLocks/>
          </p:cNvSpPr>
          <p:nvPr/>
        </p:nvSpPr>
        <p:spPr>
          <a:xfrm>
            <a:off x="253550" y="3291027"/>
            <a:ext cx="4860616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So,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427630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4B13F7D7-F054-FF13-4DF9-5CDF15B19A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13498208"/>
                  </p:ext>
                </p:extLst>
              </p:nvPr>
            </p:nvGraphicFramePr>
            <p:xfrm>
              <a:off x="253582" y="556738"/>
              <a:ext cx="7432005" cy="56838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4B13F7D7-F054-FF13-4DF9-5CDF15B19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582" y="556738"/>
                <a:ext cx="7432005" cy="568380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894600-137A-835E-7B7E-E543A095C109}"/>
              </a:ext>
            </a:extLst>
          </p:cNvPr>
          <p:cNvSpPr txBox="1"/>
          <p:nvPr/>
        </p:nvSpPr>
        <p:spPr>
          <a:xfrm>
            <a:off x="253582" y="6232279"/>
            <a:ext cx="6791795" cy="3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Unpublished Finding, </a:t>
            </a: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Longitudinal Study of Australian Children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9875A1-5180-EEBA-2220-AF383172FAC8}"/>
              </a:ext>
            </a:extLst>
          </p:cNvPr>
          <p:cNvGrpSpPr/>
          <p:nvPr/>
        </p:nvGrpSpPr>
        <p:grpSpPr>
          <a:xfrm>
            <a:off x="331771" y="248221"/>
            <a:ext cx="11320759" cy="638628"/>
            <a:chOff x="337457" y="725651"/>
            <a:chExt cx="11517085" cy="63862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680801-CD09-9DC6-C71A-4DDAA1DF4D21}"/>
                </a:ext>
              </a:extLst>
            </p:cNvPr>
            <p:cNvSpPr/>
            <p:nvPr/>
          </p:nvSpPr>
          <p:spPr>
            <a:xfrm>
              <a:off x="337457" y="725651"/>
              <a:ext cx="11517085" cy="638628"/>
            </a:xfrm>
            <a:prstGeom prst="rect">
              <a:avLst/>
            </a:prstGeom>
            <a:gradFill flip="none" rotWithShape="1">
              <a:gsLst>
                <a:gs pos="0">
                  <a:srgbClr val="666633"/>
                </a:gs>
                <a:gs pos="23000">
                  <a:srgbClr val="008000"/>
                </a:gs>
                <a:gs pos="42000">
                  <a:srgbClr val="339933"/>
                </a:gs>
                <a:gs pos="61000">
                  <a:srgbClr val="00CC66"/>
                </a:gs>
                <a:gs pos="81000">
                  <a:srgbClr val="009999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EB74F8-E0C2-BEFF-1717-DB684517EE2D}"/>
                </a:ext>
              </a:extLst>
            </p:cNvPr>
            <p:cNvSpPr txBox="1"/>
            <p:nvPr/>
          </p:nvSpPr>
          <p:spPr>
            <a:xfrm>
              <a:off x="369825" y="860299"/>
              <a:ext cx="314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Families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91EDC4-F5C0-1BA3-203B-7CAAEFC79BE3}"/>
                </a:ext>
              </a:extLst>
            </p:cNvPr>
            <p:cNvSpPr txBox="1"/>
            <p:nvPr/>
          </p:nvSpPr>
          <p:spPr>
            <a:xfrm>
              <a:off x="4075043" y="860299"/>
              <a:ext cx="314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Schools/Communities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8404B9-7BD1-6559-273D-60A573B04202}"/>
                </a:ext>
              </a:extLst>
            </p:cNvPr>
            <p:cNvSpPr txBox="1"/>
            <p:nvPr/>
          </p:nvSpPr>
          <p:spPr>
            <a:xfrm>
              <a:off x="8175668" y="860299"/>
              <a:ext cx="314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Policy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Graphic 9" descr="Coins outline">
            <a:extLst>
              <a:ext uri="{FF2B5EF4-FFF2-40B4-BE49-F238E27FC236}">
                <a16:creationId xmlns:a16="http://schemas.microsoft.com/office/drawing/2014/main" id="{9DAFA6CE-61E1-4100-C4CF-F75F2DD1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772" y="94147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CCE25-4E76-2A9A-F34C-80790C206C92}"/>
              </a:ext>
            </a:extLst>
          </p:cNvPr>
          <p:cNvSpPr txBox="1"/>
          <p:nvPr/>
        </p:nvSpPr>
        <p:spPr>
          <a:xfrm>
            <a:off x="1246172" y="121400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Participation</a:t>
            </a:r>
            <a:endParaRPr lang="en-AU" dirty="0"/>
          </a:p>
        </p:txBody>
      </p:sp>
      <p:pic>
        <p:nvPicPr>
          <p:cNvPr id="13" name="Graphic 12" descr="Bus outline">
            <a:extLst>
              <a:ext uri="{FF2B5EF4-FFF2-40B4-BE49-F238E27FC236}">
                <a16:creationId xmlns:a16="http://schemas.microsoft.com/office/drawing/2014/main" id="{770C2160-D8DC-8A62-5ADA-1E1F7DEFF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1772" y="191251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43289E-D070-0302-2F7E-6931ABB2D045}"/>
              </a:ext>
            </a:extLst>
          </p:cNvPr>
          <p:cNvSpPr txBox="1"/>
          <p:nvPr/>
        </p:nvSpPr>
        <p:spPr>
          <a:xfrm>
            <a:off x="1246172" y="218504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</a:t>
            </a:r>
            <a:endParaRPr lang="en-AU" dirty="0"/>
          </a:p>
        </p:txBody>
      </p:sp>
      <p:pic>
        <p:nvPicPr>
          <p:cNvPr id="15" name="Graphic 14" descr="Spinning Plates outline">
            <a:extLst>
              <a:ext uri="{FF2B5EF4-FFF2-40B4-BE49-F238E27FC236}">
                <a16:creationId xmlns:a16="http://schemas.microsoft.com/office/drawing/2014/main" id="{256E1C45-EA5F-EBAB-C94A-D8D979599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1772" y="288355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EE0B0D-CE4B-1901-EC20-92529DF645F1}"/>
              </a:ext>
            </a:extLst>
          </p:cNvPr>
          <p:cNvSpPr txBox="1"/>
          <p:nvPr/>
        </p:nvSpPr>
        <p:spPr>
          <a:xfrm>
            <a:off x="1246172" y="3156092"/>
            <a:ext cx="1893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Restraints</a:t>
            </a:r>
            <a:endParaRPr lang="en-AU" dirty="0"/>
          </a:p>
        </p:txBody>
      </p:sp>
      <p:pic>
        <p:nvPicPr>
          <p:cNvPr id="17" name="Graphic 16" descr="Circular flowchart with solid fill">
            <a:extLst>
              <a:ext uri="{FF2B5EF4-FFF2-40B4-BE49-F238E27FC236}">
                <a16:creationId xmlns:a16="http://schemas.microsoft.com/office/drawing/2014/main" id="{FD283AA8-C48B-3D17-E685-62D7986735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36268" y="94147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20D050-701B-C467-1035-A5BC0FF9FA04}"/>
              </a:ext>
            </a:extLst>
          </p:cNvPr>
          <p:cNvSpPr txBox="1"/>
          <p:nvPr/>
        </p:nvSpPr>
        <p:spPr>
          <a:xfrm>
            <a:off x="4640746" y="121400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Exclusionary policies</a:t>
            </a:r>
            <a:endParaRPr lang="en-AU" dirty="0"/>
          </a:p>
        </p:txBody>
      </p:sp>
      <p:pic>
        <p:nvPicPr>
          <p:cNvPr id="19" name="Graphic 18" descr="Hang Loose Hand Gesture outline">
            <a:extLst>
              <a:ext uri="{FF2B5EF4-FFF2-40B4-BE49-F238E27FC236}">
                <a16:creationId xmlns:a16="http://schemas.microsoft.com/office/drawing/2014/main" id="{ABF9F986-E16C-4FD6-C808-D512FCA248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26346" y="1912514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A1172F-5B9C-64ED-B46B-6E7FE3FABF26}"/>
              </a:ext>
            </a:extLst>
          </p:cNvPr>
          <p:cNvSpPr txBox="1"/>
          <p:nvPr/>
        </p:nvSpPr>
        <p:spPr>
          <a:xfrm>
            <a:off x="4640746" y="218504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Activities made Undesirable</a:t>
            </a:r>
            <a:endParaRPr lang="en-AU" dirty="0"/>
          </a:p>
        </p:txBody>
      </p:sp>
      <p:pic>
        <p:nvPicPr>
          <p:cNvPr id="21" name="Graphic 20" descr="Rainy scene outline">
            <a:extLst>
              <a:ext uri="{FF2B5EF4-FFF2-40B4-BE49-F238E27FC236}">
                <a16:creationId xmlns:a16="http://schemas.microsoft.com/office/drawing/2014/main" id="{F903676A-9EBD-B583-9310-5C77391BEF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689438" y="94147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272BDB-B980-61B3-6EDE-4DB03F8F70D9}"/>
              </a:ext>
            </a:extLst>
          </p:cNvPr>
          <p:cNvSpPr txBox="1"/>
          <p:nvPr/>
        </p:nvSpPr>
        <p:spPr>
          <a:xfrm>
            <a:off x="8603838" y="121400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Grounds/Spaces are Required</a:t>
            </a:r>
            <a:endParaRPr lang="en-AU" dirty="0"/>
          </a:p>
        </p:txBody>
      </p:sp>
      <p:pic>
        <p:nvPicPr>
          <p:cNvPr id="23" name="Graphic 22" descr="Reflection outline">
            <a:extLst>
              <a:ext uri="{FF2B5EF4-FFF2-40B4-BE49-F238E27FC236}">
                <a16:creationId xmlns:a16="http://schemas.microsoft.com/office/drawing/2014/main" id="{66E22ECC-2ABD-AF90-16CE-04D086F62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26346" y="2881733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AE1C3D-21B3-0DC1-7F34-A6CCF392FC07}"/>
              </a:ext>
            </a:extLst>
          </p:cNvPr>
          <p:cNvSpPr txBox="1"/>
          <p:nvPr/>
        </p:nvSpPr>
        <p:spPr>
          <a:xfrm>
            <a:off x="4640746" y="3154267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Too Much Self Interest</a:t>
            </a:r>
            <a:endParaRPr lang="en-AU" dirty="0"/>
          </a:p>
        </p:txBody>
      </p:sp>
      <p:pic>
        <p:nvPicPr>
          <p:cNvPr id="25" name="Graphic 24" descr="Sport balls outline">
            <a:extLst>
              <a:ext uri="{FF2B5EF4-FFF2-40B4-BE49-F238E27FC236}">
                <a16:creationId xmlns:a16="http://schemas.microsoft.com/office/drawing/2014/main" id="{FBE61F8F-2603-38EA-557B-C789B704D0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689438" y="1912514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56DAAD-2DD8-324E-2302-14560CC1159A}"/>
              </a:ext>
            </a:extLst>
          </p:cNvPr>
          <p:cNvSpPr txBox="1"/>
          <p:nvPr/>
        </p:nvSpPr>
        <p:spPr>
          <a:xfrm>
            <a:off x="8603838" y="218504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Too Much Emphasis on Sports</a:t>
            </a:r>
            <a:endParaRPr lang="en-AU" dirty="0"/>
          </a:p>
        </p:txBody>
      </p:sp>
      <p:pic>
        <p:nvPicPr>
          <p:cNvPr id="27" name="Graphic 26" descr="Stopwatch 33% outline">
            <a:extLst>
              <a:ext uri="{FF2B5EF4-FFF2-40B4-BE49-F238E27FC236}">
                <a16:creationId xmlns:a16="http://schemas.microsoft.com/office/drawing/2014/main" id="{3DC4403C-0127-ACDD-ADBA-6290766A79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689438" y="288173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6A578A-9C4B-6B35-75FE-AEBF5802D803}"/>
              </a:ext>
            </a:extLst>
          </p:cNvPr>
          <p:cNvSpPr txBox="1"/>
          <p:nvPr/>
        </p:nvSpPr>
        <p:spPr>
          <a:xfrm>
            <a:off x="8603838" y="3154267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One-Off or Focused Grants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5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96C143-18EC-A359-246F-D9932E4EB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0" y="724820"/>
            <a:ext cx="5645470" cy="5408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08636E-DFB9-CCD7-542C-92FDE676D784}"/>
              </a:ext>
            </a:extLst>
          </p:cNvPr>
          <p:cNvSpPr txBox="1"/>
          <p:nvPr/>
        </p:nvSpPr>
        <p:spPr>
          <a:xfrm>
            <a:off x="573755" y="6208792"/>
            <a:ext cx="3091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 as of Dec,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0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9875A1-5180-EEBA-2220-AF383172FAC8}"/>
              </a:ext>
            </a:extLst>
          </p:cNvPr>
          <p:cNvGrpSpPr/>
          <p:nvPr/>
        </p:nvGrpSpPr>
        <p:grpSpPr>
          <a:xfrm rot="5400000">
            <a:off x="-2208592" y="3192022"/>
            <a:ext cx="5727435" cy="508146"/>
            <a:chOff x="337457" y="725651"/>
            <a:chExt cx="11517085" cy="63862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680801-CD09-9DC6-C71A-4DDAA1DF4D21}"/>
                </a:ext>
              </a:extLst>
            </p:cNvPr>
            <p:cNvSpPr/>
            <p:nvPr/>
          </p:nvSpPr>
          <p:spPr>
            <a:xfrm>
              <a:off x="337457" y="725651"/>
              <a:ext cx="11517085" cy="638628"/>
            </a:xfrm>
            <a:prstGeom prst="rect">
              <a:avLst/>
            </a:prstGeom>
            <a:gradFill flip="none" rotWithShape="1">
              <a:gsLst>
                <a:gs pos="0">
                  <a:srgbClr val="666633"/>
                </a:gs>
                <a:gs pos="23000">
                  <a:srgbClr val="008000"/>
                </a:gs>
                <a:gs pos="42000">
                  <a:srgbClr val="339933"/>
                </a:gs>
                <a:gs pos="61000">
                  <a:srgbClr val="00CC66"/>
                </a:gs>
                <a:gs pos="81000">
                  <a:srgbClr val="009999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EB74F8-E0C2-BEFF-1717-DB684517EE2D}"/>
                </a:ext>
              </a:extLst>
            </p:cNvPr>
            <p:cNvSpPr txBox="1"/>
            <p:nvPr/>
          </p:nvSpPr>
          <p:spPr>
            <a:xfrm>
              <a:off x="369825" y="860299"/>
              <a:ext cx="314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Families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91EDC4-F5C0-1BA3-203B-7CAAEFC79BE3}"/>
                </a:ext>
              </a:extLst>
            </p:cNvPr>
            <p:cNvSpPr txBox="1"/>
            <p:nvPr/>
          </p:nvSpPr>
          <p:spPr>
            <a:xfrm>
              <a:off x="3257774" y="812880"/>
              <a:ext cx="5236061" cy="464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Schools/Communities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8404B9-7BD1-6559-273D-60A573B04202}"/>
                </a:ext>
              </a:extLst>
            </p:cNvPr>
            <p:cNvSpPr txBox="1"/>
            <p:nvPr/>
          </p:nvSpPr>
          <p:spPr>
            <a:xfrm>
              <a:off x="8175668" y="860299"/>
              <a:ext cx="314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Policy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Graphic 9" descr="Coins outline">
            <a:extLst>
              <a:ext uri="{FF2B5EF4-FFF2-40B4-BE49-F238E27FC236}">
                <a16:creationId xmlns:a16="http://schemas.microsoft.com/office/drawing/2014/main" id="{9DAFA6CE-61E1-4100-C4CF-F75F2DD1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61" y="539541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CCE25-4E76-2A9A-F34C-80790C206C92}"/>
              </a:ext>
            </a:extLst>
          </p:cNvPr>
          <p:cNvSpPr txBox="1"/>
          <p:nvPr/>
        </p:nvSpPr>
        <p:spPr>
          <a:xfrm>
            <a:off x="1977561" y="566794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all activities free</a:t>
            </a:r>
            <a:endParaRPr lang="en-AU" dirty="0"/>
          </a:p>
        </p:txBody>
      </p:sp>
      <p:pic>
        <p:nvPicPr>
          <p:cNvPr id="13" name="Graphic 12" descr="Bus outline">
            <a:extLst>
              <a:ext uri="{FF2B5EF4-FFF2-40B4-BE49-F238E27FC236}">
                <a16:creationId xmlns:a16="http://schemas.microsoft.com/office/drawing/2014/main" id="{770C2160-D8DC-8A62-5ADA-1E1F7DEFF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161" y="773897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43289E-D070-0302-2F7E-6931ABB2D045}"/>
              </a:ext>
            </a:extLst>
          </p:cNvPr>
          <p:cNvSpPr txBox="1"/>
          <p:nvPr/>
        </p:nvSpPr>
        <p:spPr>
          <a:xfrm>
            <a:off x="1977561" y="1046431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Carpooling</a:t>
            </a:r>
            <a:endParaRPr lang="en-AU" dirty="0"/>
          </a:p>
        </p:txBody>
      </p:sp>
      <p:pic>
        <p:nvPicPr>
          <p:cNvPr id="21" name="Graphic 20" descr="Rainy scene outline">
            <a:extLst>
              <a:ext uri="{FF2B5EF4-FFF2-40B4-BE49-F238E27FC236}">
                <a16:creationId xmlns:a16="http://schemas.microsoft.com/office/drawing/2014/main" id="{F903676A-9EBD-B583-9310-5C77391BE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3161" y="3198603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272BDB-B980-61B3-6EDE-4DB03F8F70D9}"/>
              </a:ext>
            </a:extLst>
          </p:cNvPr>
          <p:cNvSpPr txBox="1"/>
          <p:nvPr/>
        </p:nvSpPr>
        <p:spPr>
          <a:xfrm>
            <a:off x="1977561" y="3471137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Build multipurpose facilities</a:t>
            </a:r>
            <a:endParaRPr lang="en-AU" dirty="0"/>
          </a:p>
        </p:txBody>
      </p:sp>
      <p:pic>
        <p:nvPicPr>
          <p:cNvPr id="23" name="Graphic 22" descr="Reflection outline">
            <a:extLst>
              <a:ext uri="{FF2B5EF4-FFF2-40B4-BE49-F238E27FC236}">
                <a16:creationId xmlns:a16="http://schemas.microsoft.com/office/drawing/2014/main" id="{66E22ECC-2ABD-AF90-16CE-04D086F62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3161" y="2034649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AE1C3D-21B3-0DC1-7F34-A6CCF392FC07}"/>
              </a:ext>
            </a:extLst>
          </p:cNvPr>
          <p:cNvSpPr txBox="1"/>
          <p:nvPr/>
        </p:nvSpPr>
        <p:spPr>
          <a:xfrm>
            <a:off x="1977561" y="2307183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Cross-organisation scheduling at shared facilities</a:t>
            </a:r>
            <a:endParaRPr lang="en-AU" dirty="0"/>
          </a:p>
        </p:txBody>
      </p:sp>
      <p:pic>
        <p:nvPicPr>
          <p:cNvPr id="27" name="Graphic 26" descr="Stopwatch 33% outline">
            <a:extLst>
              <a:ext uri="{FF2B5EF4-FFF2-40B4-BE49-F238E27FC236}">
                <a16:creationId xmlns:a16="http://schemas.microsoft.com/office/drawing/2014/main" id="{3DC4403C-0127-ACDD-ADBA-6290766A7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63161" y="4228012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6A578A-9C4B-6B35-75FE-AEBF5802D803}"/>
              </a:ext>
            </a:extLst>
          </p:cNvPr>
          <p:cNvSpPr txBox="1"/>
          <p:nvPr/>
        </p:nvSpPr>
        <p:spPr>
          <a:xfrm>
            <a:off x="1977561" y="4500546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Long-term funding focused on retention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95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05F08C6-93EC-44E0-8607-B48C44487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4" r="1330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444AA79-737E-4A6E-83EF-32F68592C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" r="2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E96EC6-31F0-434E-AEED-13F50268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68" y="5601797"/>
            <a:ext cx="43529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2A6169-4397-4CD6-AC50-BB71B3FE0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55626"/>
              </p:ext>
            </p:extLst>
          </p:nvPr>
        </p:nvGraphicFramePr>
        <p:xfrm>
          <a:off x="253582" y="1624133"/>
          <a:ext cx="7800344" cy="452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1FE6FF2-E533-3552-BA49-6FE09E3B0B1D}"/>
              </a:ext>
            </a:extLst>
          </p:cNvPr>
          <p:cNvSpPr txBox="1">
            <a:spLocks/>
          </p:cNvSpPr>
          <p:nvPr/>
        </p:nvSpPr>
        <p:spPr>
          <a:xfrm>
            <a:off x="59373" y="165017"/>
            <a:ext cx="7800344" cy="1301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/>
              <a:t>Adequacy of Guaranteed Minimum Income benefits Relative to Median Income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96801-CB02-D566-059D-975BE79313B7}"/>
              </a:ext>
            </a:extLst>
          </p:cNvPr>
          <p:cNvSpPr txBox="1"/>
          <p:nvPr/>
        </p:nvSpPr>
        <p:spPr>
          <a:xfrm>
            <a:off x="253582" y="6304948"/>
            <a:ext cx="7482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OECD, https://stats.oecd.org/Index.aspx?DataSetCode=IA#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42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in the dark">
            <a:extLst>
              <a:ext uri="{FF2B5EF4-FFF2-40B4-BE49-F238E27FC236}">
                <a16:creationId xmlns:a16="http://schemas.microsoft.com/office/drawing/2014/main" id="{C19D68F7-1294-E385-5EF6-EEE724830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b="896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8174A-E8F7-E5F3-850F-BDC1FFE4B38A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Socioeconomic health inequities are neither inevitable nor predestined. </a:t>
            </a:r>
          </a:p>
        </p:txBody>
      </p:sp>
    </p:spTree>
    <p:extLst>
      <p:ext uri="{BB962C8B-B14F-4D97-AF65-F5344CB8AC3E}">
        <p14:creationId xmlns:p14="http://schemas.microsoft.com/office/powerpoint/2010/main" val="39545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C05CCC-F2AC-41A8-A587-3924E53F2846}"/>
              </a:ext>
            </a:extLst>
          </p:cNvPr>
          <p:cNvSpPr txBox="1"/>
          <p:nvPr/>
        </p:nvSpPr>
        <p:spPr>
          <a:xfrm>
            <a:off x="1828799" y="2050869"/>
            <a:ext cx="8595361" cy="2658291"/>
          </a:xfrm>
          <a:prstGeom prst="rect">
            <a:avLst/>
          </a:prstGeom>
          <a:solidFill>
            <a:srgbClr val="FFFFFF">
              <a:alpha val="74902"/>
            </a:srgbClr>
          </a:solidFill>
          <a:ln w="139700" cmpd="thinThick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02926"/>
                      <a:gd name="connsiteY0" fmla="*/ 0 h 5686698"/>
                      <a:gd name="connsiteX1" fmla="*/ 710924 w 4902926"/>
                      <a:gd name="connsiteY1" fmla="*/ 0 h 5686698"/>
                      <a:gd name="connsiteX2" fmla="*/ 1225732 w 4902926"/>
                      <a:gd name="connsiteY2" fmla="*/ 0 h 5686698"/>
                      <a:gd name="connsiteX3" fmla="*/ 1887627 w 4902926"/>
                      <a:gd name="connsiteY3" fmla="*/ 0 h 5686698"/>
                      <a:gd name="connsiteX4" fmla="*/ 2402434 w 4902926"/>
                      <a:gd name="connsiteY4" fmla="*/ 0 h 5686698"/>
                      <a:gd name="connsiteX5" fmla="*/ 3015299 w 4902926"/>
                      <a:gd name="connsiteY5" fmla="*/ 0 h 5686698"/>
                      <a:gd name="connsiteX6" fmla="*/ 3677195 w 4902926"/>
                      <a:gd name="connsiteY6" fmla="*/ 0 h 5686698"/>
                      <a:gd name="connsiteX7" fmla="*/ 4142972 w 4902926"/>
                      <a:gd name="connsiteY7" fmla="*/ 0 h 5686698"/>
                      <a:gd name="connsiteX8" fmla="*/ 4902926 w 4902926"/>
                      <a:gd name="connsiteY8" fmla="*/ 0 h 5686698"/>
                      <a:gd name="connsiteX9" fmla="*/ 4902926 w 4902926"/>
                      <a:gd name="connsiteY9" fmla="*/ 745589 h 5686698"/>
                      <a:gd name="connsiteX10" fmla="*/ 4902926 w 4902926"/>
                      <a:gd name="connsiteY10" fmla="*/ 1491179 h 5686698"/>
                      <a:gd name="connsiteX11" fmla="*/ 4902926 w 4902926"/>
                      <a:gd name="connsiteY11" fmla="*/ 2179901 h 5686698"/>
                      <a:gd name="connsiteX12" fmla="*/ 4902926 w 4902926"/>
                      <a:gd name="connsiteY12" fmla="*/ 2754889 h 5686698"/>
                      <a:gd name="connsiteX13" fmla="*/ 4902926 w 4902926"/>
                      <a:gd name="connsiteY13" fmla="*/ 3443612 h 5686698"/>
                      <a:gd name="connsiteX14" fmla="*/ 4902926 w 4902926"/>
                      <a:gd name="connsiteY14" fmla="*/ 3961733 h 5686698"/>
                      <a:gd name="connsiteX15" fmla="*/ 4902926 w 4902926"/>
                      <a:gd name="connsiteY15" fmla="*/ 4593588 h 5686698"/>
                      <a:gd name="connsiteX16" fmla="*/ 4902926 w 4902926"/>
                      <a:gd name="connsiteY16" fmla="*/ 5054843 h 5686698"/>
                      <a:gd name="connsiteX17" fmla="*/ 4902926 w 4902926"/>
                      <a:gd name="connsiteY17" fmla="*/ 5686698 h 5686698"/>
                      <a:gd name="connsiteX18" fmla="*/ 4290060 w 4902926"/>
                      <a:gd name="connsiteY18" fmla="*/ 5686698 h 5686698"/>
                      <a:gd name="connsiteX19" fmla="*/ 3628165 w 4902926"/>
                      <a:gd name="connsiteY19" fmla="*/ 5686698 h 5686698"/>
                      <a:gd name="connsiteX20" fmla="*/ 2966270 w 4902926"/>
                      <a:gd name="connsiteY20" fmla="*/ 5686698 h 5686698"/>
                      <a:gd name="connsiteX21" fmla="*/ 2451463 w 4902926"/>
                      <a:gd name="connsiteY21" fmla="*/ 5686698 h 5686698"/>
                      <a:gd name="connsiteX22" fmla="*/ 1740539 w 4902926"/>
                      <a:gd name="connsiteY22" fmla="*/ 5686698 h 5686698"/>
                      <a:gd name="connsiteX23" fmla="*/ 1127673 w 4902926"/>
                      <a:gd name="connsiteY23" fmla="*/ 5686698 h 5686698"/>
                      <a:gd name="connsiteX24" fmla="*/ 661895 w 4902926"/>
                      <a:gd name="connsiteY24" fmla="*/ 5686698 h 5686698"/>
                      <a:gd name="connsiteX25" fmla="*/ 0 w 4902926"/>
                      <a:gd name="connsiteY25" fmla="*/ 5686698 h 5686698"/>
                      <a:gd name="connsiteX26" fmla="*/ 0 w 4902926"/>
                      <a:gd name="connsiteY26" fmla="*/ 5111710 h 5686698"/>
                      <a:gd name="connsiteX27" fmla="*/ 0 w 4902926"/>
                      <a:gd name="connsiteY27" fmla="*/ 4479854 h 5686698"/>
                      <a:gd name="connsiteX28" fmla="*/ 0 w 4902926"/>
                      <a:gd name="connsiteY28" fmla="*/ 3734265 h 5686698"/>
                      <a:gd name="connsiteX29" fmla="*/ 0 w 4902926"/>
                      <a:gd name="connsiteY29" fmla="*/ 2988676 h 5686698"/>
                      <a:gd name="connsiteX30" fmla="*/ 0 w 4902926"/>
                      <a:gd name="connsiteY30" fmla="*/ 2299953 h 5686698"/>
                      <a:gd name="connsiteX31" fmla="*/ 0 w 4902926"/>
                      <a:gd name="connsiteY31" fmla="*/ 1724965 h 5686698"/>
                      <a:gd name="connsiteX32" fmla="*/ 0 w 4902926"/>
                      <a:gd name="connsiteY32" fmla="*/ 1263711 h 5686698"/>
                      <a:gd name="connsiteX33" fmla="*/ 0 w 4902926"/>
                      <a:gd name="connsiteY33" fmla="*/ 688722 h 5686698"/>
                      <a:gd name="connsiteX34" fmla="*/ 0 w 4902926"/>
                      <a:gd name="connsiteY34" fmla="*/ 0 h 5686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902926" h="5686698" fill="none" extrusionOk="0">
                        <a:moveTo>
                          <a:pt x="0" y="0"/>
                        </a:moveTo>
                        <a:cubicBezTo>
                          <a:pt x="145179" y="-23920"/>
                          <a:pt x="412564" y="3521"/>
                          <a:pt x="710924" y="0"/>
                        </a:cubicBezTo>
                        <a:cubicBezTo>
                          <a:pt x="1009284" y="-3521"/>
                          <a:pt x="979361" y="-15006"/>
                          <a:pt x="1225732" y="0"/>
                        </a:cubicBezTo>
                        <a:cubicBezTo>
                          <a:pt x="1472103" y="15006"/>
                          <a:pt x="1640342" y="9397"/>
                          <a:pt x="1887627" y="0"/>
                        </a:cubicBezTo>
                        <a:cubicBezTo>
                          <a:pt x="2134913" y="-9397"/>
                          <a:pt x="2258390" y="16526"/>
                          <a:pt x="2402434" y="0"/>
                        </a:cubicBezTo>
                        <a:cubicBezTo>
                          <a:pt x="2546478" y="-16526"/>
                          <a:pt x="2710007" y="-13254"/>
                          <a:pt x="3015299" y="0"/>
                        </a:cubicBezTo>
                        <a:cubicBezTo>
                          <a:pt x="3320591" y="13254"/>
                          <a:pt x="3495844" y="1843"/>
                          <a:pt x="3677195" y="0"/>
                        </a:cubicBezTo>
                        <a:cubicBezTo>
                          <a:pt x="3858546" y="-1843"/>
                          <a:pt x="4047223" y="22486"/>
                          <a:pt x="4142972" y="0"/>
                        </a:cubicBezTo>
                        <a:cubicBezTo>
                          <a:pt x="4238721" y="-22486"/>
                          <a:pt x="4654106" y="-37266"/>
                          <a:pt x="4902926" y="0"/>
                        </a:cubicBezTo>
                        <a:cubicBezTo>
                          <a:pt x="4903978" y="198790"/>
                          <a:pt x="4877194" y="555279"/>
                          <a:pt x="4902926" y="745589"/>
                        </a:cubicBezTo>
                        <a:cubicBezTo>
                          <a:pt x="4928658" y="935899"/>
                          <a:pt x="4895599" y="1251438"/>
                          <a:pt x="4902926" y="1491179"/>
                        </a:cubicBezTo>
                        <a:cubicBezTo>
                          <a:pt x="4910254" y="1730920"/>
                          <a:pt x="4894555" y="2026662"/>
                          <a:pt x="4902926" y="2179901"/>
                        </a:cubicBezTo>
                        <a:cubicBezTo>
                          <a:pt x="4911297" y="2333140"/>
                          <a:pt x="4928580" y="2615031"/>
                          <a:pt x="4902926" y="2754889"/>
                        </a:cubicBezTo>
                        <a:cubicBezTo>
                          <a:pt x="4877272" y="2894747"/>
                          <a:pt x="4915087" y="3111011"/>
                          <a:pt x="4902926" y="3443612"/>
                        </a:cubicBezTo>
                        <a:cubicBezTo>
                          <a:pt x="4890765" y="3776213"/>
                          <a:pt x="4889529" y="3818389"/>
                          <a:pt x="4902926" y="3961733"/>
                        </a:cubicBezTo>
                        <a:cubicBezTo>
                          <a:pt x="4916323" y="4105077"/>
                          <a:pt x="4907260" y="4454655"/>
                          <a:pt x="4902926" y="4593588"/>
                        </a:cubicBezTo>
                        <a:cubicBezTo>
                          <a:pt x="4898592" y="4732521"/>
                          <a:pt x="4925467" y="4899876"/>
                          <a:pt x="4902926" y="5054843"/>
                        </a:cubicBezTo>
                        <a:cubicBezTo>
                          <a:pt x="4880385" y="5209810"/>
                          <a:pt x="4909863" y="5442016"/>
                          <a:pt x="4902926" y="5686698"/>
                        </a:cubicBezTo>
                        <a:cubicBezTo>
                          <a:pt x="4616881" y="5701061"/>
                          <a:pt x="4448905" y="5706735"/>
                          <a:pt x="4290060" y="5686698"/>
                        </a:cubicBezTo>
                        <a:cubicBezTo>
                          <a:pt x="4131215" y="5666661"/>
                          <a:pt x="3948053" y="5714425"/>
                          <a:pt x="3628165" y="5686698"/>
                        </a:cubicBezTo>
                        <a:cubicBezTo>
                          <a:pt x="3308278" y="5658971"/>
                          <a:pt x="3202630" y="5710493"/>
                          <a:pt x="2966270" y="5686698"/>
                        </a:cubicBezTo>
                        <a:cubicBezTo>
                          <a:pt x="2729911" y="5662903"/>
                          <a:pt x="2629397" y="5664816"/>
                          <a:pt x="2451463" y="5686698"/>
                        </a:cubicBezTo>
                        <a:cubicBezTo>
                          <a:pt x="2273529" y="5708580"/>
                          <a:pt x="2000425" y="5666408"/>
                          <a:pt x="1740539" y="5686698"/>
                        </a:cubicBezTo>
                        <a:cubicBezTo>
                          <a:pt x="1480653" y="5706988"/>
                          <a:pt x="1351463" y="5703433"/>
                          <a:pt x="1127673" y="5686698"/>
                        </a:cubicBezTo>
                        <a:cubicBezTo>
                          <a:pt x="903883" y="5669963"/>
                          <a:pt x="862760" y="5682254"/>
                          <a:pt x="661895" y="5686698"/>
                        </a:cubicBezTo>
                        <a:cubicBezTo>
                          <a:pt x="461030" y="5691142"/>
                          <a:pt x="258796" y="5718299"/>
                          <a:pt x="0" y="5686698"/>
                        </a:cubicBezTo>
                        <a:cubicBezTo>
                          <a:pt x="25945" y="5464003"/>
                          <a:pt x="-15290" y="5308791"/>
                          <a:pt x="0" y="5111710"/>
                        </a:cubicBezTo>
                        <a:cubicBezTo>
                          <a:pt x="15290" y="4914629"/>
                          <a:pt x="8529" y="4689794"/>
                          <a:pt x="0" y="4479854"/>
                        </a:cubicBezTo>
                        <a:cubicBezTo>
                          <a:pt x="-8529" y="4269914"/>
                          <a:pt x="3222" y="4042220"/>
                          <a:pt x="0" y="3734265"/>
                        </a:cubicBezTo>
                        <a:cubicBezTo>
                          <a:pt x="-3222" y="3426310"/>
                          <a:pt x="-30117" y="3330198"/>
                          <a:pt x="0" y="2988676"/>
                        </a:cubicBezTo>
                        <a:cubicBezTo>
                          <a:pt x="30117" y="2647154"/>
                          <a:pt x="-6455" y="2611381"/>
                          <a:pt x="0" y="2299953"/>
                        </a:cubicBezTo>
                        <a:cubicBezTo>
                          <a:pt x="6455" y="1988525"/>
                          <a:pt x="18585" y="1957877"/>
                          <a:pt x="0" y="1724965"/>
                        </a:cubicBezTo>
                        <a:cubicBezTo>
                          <a:pt x="-18585" y="1492053"/>
                          <a:pt x="2019" y="1419452"/>
                          <a:pt x="0" y="1263711"/>
                        </a:cubicBezTo>
                        <a:cubicBezTo>
                          <a:pt x="-2019" y="1107970"/>
                          <a:pt x="-16700" y="902702"/>
                          <a:pt x="0" y="688722"/>
                        </a:cubicBezTo>
                        <a:cubicBezTo>
                          <a:pt x="16700" y="474742"/>
                          <a:pt x="-4004" y="258296"/>
                          <a:pt x="0" y="0"/>
                        </a:cubicBezTo>
                        <a:close/>
                      </a:path>
                      <a:path w="4902926" h="5686698" stroke="0" extrusionOk="0">
                        <a:moveTo>
                          <a:pt x="0" y="0"/>
                        </a:moveTo>
                        <a:cubicBezTo>
                          <a:pt x="197735" y="11934"/>
                          <a:pt x="352659" y="13802"/>
                          <a:pt x="563836" y="0"/>
                        </a:cubicBezTo>
                        <a:cubicBezTo>
                          <a:pt x="775013" y="-13802"/>
                          <a:pt x="904102" y="6240"/>
                          <a:pt x="1029614" y="0"/>
                        </a:cubicBezTo>
                        <a:cubicBezTo>
                          <a:pt x="1155126" y="-6240"/>
                          <a:pt x="1400682" y="-26370"/>
                          <a:pt x="1740539" y="0"/>
                        </a:cubicBezTo>
                        <a:cubicBezTo>
                          <a:pt x="2080396" y="26370"/>
                          <a:pt x="2114131" y="5121"/>
                          <a:pt x="2304375" y="0"/>
                        </a:cubicBezTo>
                        <a:cubicBezTo>
                          <a:pt x="2494619" y="-5121"/>
                          <a:pt x="2623434" y="-14250"/>
                          <a:pt x="2868212" y="0"/>
                        </a:cubicBezTo>
                        <a:cubicBezTo>
                          <a:pt x="3112990" y="14250"/>
                          <a:pt x="3346263" y="5705"/>
                          <a:pt x="3579136" y="0"/>
                        </a:cubicBezTo>
                        <a:cubicBezTo>
                          <a:pt x="3812009" y="-5705"/>
                          <a:pt x="3859402" y="-15968"/>
                          <a:pt x="4093943" y="0"/>
                        </a:cubicBezTo>
                        <a:cubicBezTo>
                          <a:pt x="4328484" y="15968"/>
                          <a:pt x="4671283" y="24564"/>
                          <a:pt x="4902926" y="0"/>
                        </a:cubicBezTo>
                        <a:cubicBezTo>
                          <a:pt x="4901366" y="246109"/>
                          <a:pt x="4867565" y="510464"/>
                          <a:pt x="4902926" y="745589"/>
                        </a:cubicBezTo>
                        <a:cubicBezTo>
                          <a:pt x="4938287" y="980714"/>
                          <a:pt x="4891783" y="1026475"/>
                          <a:pt x="4902926" y="1263711"/>
                        </a:cubicBezTo>
                        <a:cubicBezTo>
                          <a:pt x="4914069" y="1500947"/>
                          <a:pt x="4909102" y="1704902"/>
                          <a:pt x="4902926" y="1895566"/>
                        </a:cubicBezTo>
                        <a:cubicBezTo>
                          <a:pt x="4896750" y="2086231"/>
                          <a:pt x="4904851" y="2336988"/>
                          <a:pt x="4902926" y="2584288"/>
                        </a:cubicBezTo>
                        <a:cubicBezTo>
                          <a:pt x="4901001" y="2831588"/>
                          <a:pt x="4911389" y="2900164"/>
                          <a:pt x="4902926" y="3045543"/>
                        </a:cubicBezTo>
                        <a:cubicBezTo>
                          <a:pt x="4894463" y="3190923"/>
                          <a:pt x="4895560" y="3523182"/>
                          <a:pt x="4902926" y="3677398"/>
                        </a:cubicBezTo>
                        <a:cubicBezTo>
                          <a:pt x="4910292" y="3831614"/>
                          <a:pt x="4892223" y="4110612"/>
                          <a:pt x="4902926" y="4309253"/>
                        </a:cubicBezTo>
                        <a:cubicBezTo>
                          <a:pt x="4913629" y="4507895"/>
                          <a:pt x="4880425" y="4671352"/>
                          <a:pt x="4902926" y="4941109"/>
                        </a:cubicBezTo>
                        <a:cubicBezTo>
                          <a:pt x="4925427" y="5210866"/>
                          <a:pt x="4887100" y="5468916"/>
                          <a:pt x="4902926" y="5686698"/>
                        </a:cubicBezTo>
                        <a:cubicBezTo>
                          <a:pt x="4657953" y="5684517"/>
                          <a:pt x="4429608" y="5667646"/>
                          <a:pt x="4241031" y="5686698"/>
                        </a:cubicBezTo>
                        <a:cubicBezTo>
                          <a:pt x="4052454" y="5705750"/>
                          <a:pt x="3921144" y="5679077"/>
                          <a:pt x="3775253" y="5686698"/>
                        </a:cubicBezTo>
                        <a:cubicBezTo>
                          <a:pt x="3629362" y="5694319"/>
                          <a:pt x="3497959" y="5675919"/>
                          <a:pt x="3260446" y="5686698"/>
                        </a:cubicBezTo>
                        <a:cubicBezTo>
                          <a:pt x="3022933" y="5697477"/>
                          <a:pt x="2751585" y="5719285"/>
                          <a:pt x="2549522" y="5686698"/>
                        </a:cubicBezTo>
                        <a:cubicBezTo>
                          <a:pt x="2347459" y="5654111"/>
                          <a:pt x="2189902" y="5681637"/>
                          <a:pt x="1936656" y="5686698"/>
                        </a:cubicBezTo>
                        <a:cubicBezTo>
                          <a:pt x="1683410" y="5691759"/>
                          <a:pt x="1674223" y="5682608"/>
                          <a:pt x="1421849" y="5686698"/>
                        </a:cubicBezTo>
                        <a:cubicBezTo>
                          <a:pt x="1169475" y="5690788"/>
                          <a:pt x="964375" y="5699521"/>
                          <a:pt x="808983" y="5686698"/>
                        </a:cubicBezTo>
                        <a:cubicBezTo>
                          <a:pt x="653591" y="5673875"/>
                          <a:pt x="347095" y="5686465"/>
                          <a:pt x="0" y="5686698"/>
                        </a:cubicBezTo>
                        <a:cubicBezTo>
                          <a:pt x="-14576" y="5558827"/>
                          <a:pt x="-12142" y="5402046"/>
                          <a:pt x="0" y="5225444"/>
                        </a:cubicBezTo>
                        <a:cubicBezTo>
                          <a:pt x="12142" y="5048842"/>
                          <a:pt x="9464" y="4766388"/>
                          <a:pt x="0" y="4536721"/>
                        </a:cubicBezTo>
                        <a:cubicBezTo>
                          <a:pt x="-9464" y="4307054"/>
                          <a:pt x="-10620" y="4262389"/>
                          <a:pt x="0" y="4018600"/>
                        </a:cubicBezTo>
                        <a:cubicBezTo>
                          <a:pt x="10620" y="3774811"/>
                          <a:pt x="17381" y="3644875"/>
                          <a:pt x="0" y="3273011"/>
                        </a:cubicBezTo>
                        <a:cubicBezTo>
                          <a:pt x="-17381" y="2901147"/>
                          <a:pt x="3620" y="2954201"/>
                          <a:pt x="0" y="2698022"/>
                        </a:cubicBezTo>
                        <a:cubicBezTo>
                          <a:pt x="-3620" y="2441843"/>
                          <a:pt x="-14458" y="2394282"/>
                          <a:pt x="0" y="2236768"/>
                        </a:cubicBezTo>
                        <a:cubicBezTo>
                          <a:pt x="14458" y="2079254"/>
                          <a:pt x="24837" y="1829153"/>
                          <a:pt x="0" y="1548046"/>
                        </a:cubicBezTo>
                        <a:cubicBezTo>
                          <a:pt x="-24837" y="1266939"/>
                          <a:pt x="-14187" y="1209969"/>
                          <a:pt x="0" y="1029924"/>
                        </a:cubicBezTo>
                        <a:cubicBezTo>
                          <a:pt x="14187" y="849879"/>
                          <a:pt x="-15317" y="4240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634AD-9F3E-43AF-AACC-CD92BF6DC61D}"/>
              </a:ext>
            </a:extLst>
          </p:cNvPr>
          <p:cNvSpPr txBox="1"/>
          <p:nvPr/>
        </p:nvSpPr>
        <p:spPr>
          <a:xfrm>
            <a:off x="2256757" y="2559233"/>
            <a:ext cx="2151018" cy="1739536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Socioeconomic Status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ysClr val="windowText" lastClr="000000"/>
                </a:solidFill>
                <a:latin typeface="Calibri" panose="020F0502020204030204"/>
              </a:rPr>
              <a:t>Region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5222A-3615-40DC-A8F3-2B213E57F737}"/>
              </a:ext>
            </a:extLst>
          </p:cNvPr>
          <p:cNvSpPr txBox="1"/>
          <p:nvPr/>
        </p:nvSpPr>
        <p:spPr>
          <a:xfrm>
            <a:off x="5078335" y="2559233"/>
            <a:ext cx="2151018" cy="173953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Cohesion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ysClr val="windowText" lastClr="000000"/>
                </a:solidFill>
                <a:latin typeface="Calibri" panose="020F0502020204030204"/>
              </a:rPr>
              <a:t>Growth Opportunities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26E6E-AABC-4C92-9552-E37686340E51}"/>
              </a:ext>
            </a:extLst>
          </p:cNvPr>
          <p:cNvSpPr txBox="1"/>
          <p:nvPr/>
        </p:nvSpPr>
        <p:spPr>
          <a:xfrm>
            <a:off x="7899913" y="2559233"/>
            <a:ext cx="2151018" cy="173953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ysClr val="windowText" lastClr="000000"/>
                </a:solidFill>
                <a:latin typeface="Calibri" panose="020F0502020204030204"/>
              </a:rPr>
              <a:t>Academic Attainment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CA66A3-1022-49EF-A610-D80203F9DEBC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7229353" y="3429000"/>
            <a:ext cx="67056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5432E6-AF42-423E-AC13-2904123C82D6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4407775" y="3429000"/>
            <a:ext cx="67056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37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descr="timeline ">
            <a:extLst>
              <a:ext uri="{FF2B5EF4-FFF2-40B4-BE49-F238E27FC236}">
                <a16:creationId xmlns:a16="http://schemas.microsoft.com/office/drawing/2014/main" id="{7889103E-B405-4427-BC20-A3CA893D099A}"/>
              </a:ext>
            </a:extLst>
          </p:cNvPr>
          <p:cNvSpPr/>
          <p:nvPr/>
        </p:nvSpPr>
        <p:spPr>
          <a:xfrm flipH="1" flipV="1">
            <a:off x="1469856" y="1949923"/>
            <a:ext cx="9252295" cy="2410190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gradFill flip="none" rotWithShape="1">
            <a:gsLst>
              <a:gs pos="61000">
                <a:srgbClr val="00B0F0"/>
              </a:gs>
              <a:gs pos="39000">
                <a:schemeClr val="accent5"/>
              </a:gs>
              <a:gs pos="18000">
                <a:schemeClr val="accent4"/>
              </a:gs>
              <a:gs pos="92000">
                <a:schemeClr val="accent3"/>
              </a:gs>
            </a:gsLst>
            <a:lin ang="108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868E5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Oval 1" descr="timeline endpoints">
            <a:extLst>
              <a:ext uri="{FF2B5EF4-FFF2-40B4-BE49-F238E27FC236}">
                <a16:creationId xmlns:a16="http://schemas.microsoft.com/office/drawing/2014/main" id="{81AA7F01-98B3-49CE-A287-1B558536C306}"/>
              </a:ext>
            </a:extLst>
          </p:cNvPr>
          <p:cNvSpPr/>
          <p:nvPr/>
        </p:nvSpPr>
        <p:spPr>
          <a:xfrm>
            <a:off x="1397537" y="3079303"/>
            <a:ext cx="218092" cy="21809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Oval 2" descr="timeline endpoints">
            <a:extLst>
              <a:ext uri="{FF2B5EF4-FFF2-40B4-BE49-F238E27FC236}">
                <a16:creationId xmlns:a16="http://schemas.microsoft.com/office/drawing/2014/main" id="{491CCD59-030F-4F79-9A33-EBC86A2EC9FE}"/>
              </a:ext>
            </a:extLst>
          </p:cNvPr>
          <p:cNvSpPr/>
          <p:nvPr/>
        </p:nvSpPr>
        <p:spPr>
          <a:xfrm>
            <a:off x="10557946" y="3079303"/>
            <a:ext cx="218092" cy="218092"/>
          </a:xfrm>
          <a:prstGeom prst="ellipse">
            <a:avLst/>
          </a:prstGeom>
          <a:solidFill>
            <a:srgbClr val="20A472"/>
          </a:solidFill>
          <a:ln w="76200">
            <a:solidFill>
              <a:srgbClr val="20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A47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1156" y="4448118"/>
            <a:ext cx="3138703" cy="302186"/>
          </a:xfrm>
        </p:spPr>
        <p:txBody>
          <a:bodyPr/>
          <a:lstStyle/>
          <a:p>
            <a:r>
              <a:rPr lang="en-US" dirty="0"/>
              <a:t>POSITIVE PEER RELATIONS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661" y="1588590"/>
            <a:ext cx="3713784" cy="302186"/>
          </a:xfrm>
        </p:spPr>
        <p:txBody>
          <a:bodyPr/>
          <a:lstStyle/>
          <a:p>
            <a:pPr algn="ctr"/>
            <a:r>
              <a:rPr lang="en-US" dirty="0"/>
              <a:t>EXTRAFAMILIAL RELATIONS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9859" y="4445568"/>
            <a:ext cx="3852287" cy="302186"/>
          </a:xfrm>
        </p:spPr>
        <p:txBody>
          <a:bodyPr/>
          <a:lstStyle/>
          <a:p>
            <a:pPr algn="ctr"/>
            <a:r>
              <a:rPr lang="en-US" dirty="0"/>
              <a:t>PERSONAL GROWTH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3192" y="1588589"/>
            <a:ext cx="2847050" cy="478925"/>
          </a:xfrm>
        </p:spPr>
        <p:txBody>
          <a:bodyPr/>
          <a:lstStyle/>
          <a:p>
            <a:r>
              <a:rPr lang="en-US" dirty="0"/>
              <a:t>DEVELOPING AGENCY</a:t>
            </a:r>
          </a:p>
        </p:txBody>
      </p:sp>
      <p:pic>
        <p:nvPicPr>
          <p:cNvPr id="8" name="Graphic 7" descr="Soccer ball">
            <a:extLst>
              <a:ext uri="{FF2B5EF4-FFF2-40B4-BE49-F238E27FC236}">
                <a16:creationId xmlns:a16="http://schemas.microsoft.com/office/drawing/2014/main" id="{447A57BE-4333-4A37-B0E2-3AAF1FB3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7818" y="2985458"/>
            <a:ext cx="914400" cy="914400"/>
          </a:xfrm>
          <a:prstGeom prst="rect">
            <a:avLst/>
          </a:prstGeom>
        </p:spPr>
      </p:pic>
      <p:pic>
        <p:nvPicPr>
          <p:cNvPr id="10" name="Graphic 9" descr="Diving">
            <a:extLst>
              <a:ext uri="{FF2B5EF4-FFF2-40B4-BE49-F238E27FC236}">
                <a16:creationId xmlns:a16="http://schemas.microsoft.com/office/drawing/2014/main" id="{3F3357E7-D78C-4DF2-8F5D-3190873BA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6617" y="2341919"/>
            <a:ext cx="914400" cy="914400"/>
          </a:xfrm>
          <a:prstGeom prst="rect">
            <a:avLst/>
          </a:prstGeom>
        </p:spPr>
      </p:pic>
      <p:pic>
        <p:nvPicPr>
          <p:cNvPr id="12" name="Graphic 11" descr="Piano">
            <a:extLst>
              <a:ext uri="{FF2B5EF4-FFF2-40B4-BE49-F238E27FC236}">
                <a16:creationId xmlns:a16="http://schemas.microsoft.com/office/drawing/2014/main" id="{4BBAE4EC-3586-4AF8-8EE7-9E282CFB0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3353" y="2341919"/>
            <a:ext cx="914400" cy="914400"/>
          </a:xfrm>
          <a:prstGeom prst="rect">
            <a:avLst/>
          </a:prstGeom>
        </p:spPr>
      </p:pic>
      <p:pic>
        <p:nvPicPr>
          <p:cNvPr id="14" name="Graphic 13" descr="Drama">
            <a:extLst>
              <a:ext uri="{FF2B5EF4-FFF2-40B4-BE49-F238E27FC236}">
                <a16:creationId xmlns:a16="http://schemas.microsoft.com/office/drawing/2014/main" id="{4C2DCFA2-A279-428F-9D90-CF50D5681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8888" y="3034043"/>
            <a:ext cx="914400" cy="914400"/>
          </a:xfrm>
          <a:prstGeom prst="rect">
            <a:avLst/>
          </a:prstGeom>
        </p:spPr>
      </p:pic>
      <p:sp>
        <p:nvSpPr>
          <p:cNvPr id="9" name="Circle: Hollow 8" descr="timeline ">
            <a:extLst>
              <a:ext uri="{FF2B5EF4-FFF2-40B4-BE49-F238E27FC236}">
                <a16:creationId xmlns:a16="http://schemas.microsoft.com/office/drawing/2014/main" id="{B190AA5F-E3D0-22E1-B345-C2383A31520F}"/>
              </a:ext>
            </a:extLst>
          </p:cNvPr>
          <p:cNvSpPr/>
          <p:nvPr/>
        </p:nvSpPr>
        <p:spPr>
          <a:xfrm flipH="1" flipV="1">
            <a:off x="1469852" y="339863"/>
            <a:ext cx="9252295" cy="5801991"/>
          </a:xfrm>
          <a:prstGeom prst="donut">
            <a:avLst>
              <a:gd name="adj" fmla="val 1340"/>
            </a:avLst>
          </a:prstGeom>
          <a:gradFill flip="none" rotWithShape="1">
            <a:gsLst>
              <a:gs pos="61000">
                <a:srgbClr val="00B0F0"/>
              </a:gs>
              <a:gs pos="39000">
                <a:schemeClr val="accent5"/>
              </a:gs>
              <a:gs pos="18000">
                <a:schemeClr val="accent4"/>
              </a:gs>
              <a:gs pos="92000">
                <a:schemeClr val="accent3"/>
              </a:gs>
            </a:gsLst>
            <a:lin ang="108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868E5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03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05C5576-CE54-25DB-82DE-BD26494D2C83}"/>
              </a:ext>
            </a:extLst>
          </p:cNvPr>
          <p:cNvSpPr txBox="1">
            <a:spLocks/>
          </p:cNvSpPr>
          <p:nvPr/>
        </p:nvSpPr>
        <p:spPr>
          <a:xfrm>
            <a:off x="305475" y="639272"/>
            <a:ext cx="7187750" cy="43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“The compensation hypothesis”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02FDEBC-729F-3388-3BBB-53C2BCB59B4C}"/>
              </a:ext>
            </a:extLst>
          </p:cNvPr>
          <p:cNvSpPr txBox="1">
            <a:spLocks/>
          </p:cNvSpPr>
          <p:nvPr/>
        </p:nvSpPr>
        <p:spPr>
          <a:xfrm>
            <a:off x="305475" y="1161798"/>
            <a:ext cx="7187750" cy="548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The developmental assets in activities will be especially salient when youth have fewer assets elsewhere.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More vulnerable youth will see greater benefits from participation, relative to more advantaged youth.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More socioeconomically advantaged youth will do, on average, better regardless of their participation.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711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A040E3-AC09-EB3D-E25C-F92C85FBB4EE}"/>
              </a:ext>
            </a:extLst>
          </p:cNvPr>
          <p:cNvGraphicFramePr/>
          <p:nvPr/>
        </p:nvGraphicFramePr>
        <p:xfrm>
          <a:off x="142407" y="1863151"/>
          <a:ext cx="6515357" cy="43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1629621-44D1-6E80-1ABE-79AB8980A666}"/>
              </a:ext>
            </a:extLst>
          </p:cNvPr>
          <p:cNvSpPr txBox="1">
            <a:spLocks/>
          </p:cNvSpPr>
          <p:nvPr/>
        </p:nvSpPr>
        <p:spPr>
          <a:xfrm>
            <a:off x="253582" y="429772"/>
            <a:ext cx="6404184" cy="1301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Socioemotional Symptoms amongst Resettled Refugees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24738-B569-0FDA-B624-3E71729CD452}"/>
              </a:ext>
            </a:extLst>
          </p:cNvPr>
          <p:cNvSpPr txBox="1"/>
          <p:nvPr/>
        </p:nvSpPr>
        <p:spPr>
          <a:xfrm>
            <a:off x="253582" y="6232279"/>
            <a:ext cx="6791795" cy="3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O’Donnell et al. 2020, </a:t>
            </a: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New Life in Australia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B31DE2-59F6-7A89-46D6-CE3F87E68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89839"/>
              </p:ext>
            </p:extLst>
          </p:nvPr>
        </p:nvGraphicFramePr>
        <p:xfrm>
          <a:off x="442987" y="6766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16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7714525134536532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07418875-604B-417E-B81B-74CBCDFB6996}">
  <ds:schemaRefs/>
</ds:datastoreItem>
</file>

<file path=customXml/itemProps2.xml><?xml version="1.0" encoding="utf-8"?>
<ds:datastoreItem xmlns:ds="http://schemas.openxmlformats.org/officeDocument/2006/customXml" ds:itemID="{AC2F01F7-8723-4E1E-A2DF-DCBB5BCD05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367</Words>
  <Application>Microsoft Office PowerPoint</Application>
  <PresentationFormat>Widescreen</PresentationFormat>
  <Paragraphs>76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 LT Pro Light</vt:lpstr>
      <vt:lpstr>Calibri</vt:lpstr>
      <vt:lpstr>Calibri Light</vt:lpstr>
      <vt:lpstr>Speak Pro</vt:lpstr>
      <vt:lpstr>Office Theme</vt:lpstr>
      <vt:lpstr>Office Theme</vt:lpstr>
      <vt:lpstr>2_Office Theme</vt:lpstr>
      <vt:lpstr>Play, Participation, &amp; Poverty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O'Donnell</dc:creator>
  <cp:lastModifiedBy>Alexander O'Donnell</cp:lastModifiedBy>
  <cp:revision>2</cp:revision>
  <dcterms:created xsi:type="dcterms:W3CDTF">2023-10-19T21:05:24Z</dcterms:created>
  <dcterms:modified xsi:type="dcterms:W3CDTF">2023-10-22T23:41:56Z</dcterms:modified>
</cp:coreProperties>
</file>