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handoutMasterIdLst>
    <p:handoutMasterId r:id="rId8"/>
  </p:handoutMasterIdLst>
  <p:sldIdLst>
    <p:sldId id="259" r:id="rId3"/>
    <p:sldId id="280" r:id="rId4"/>
    <p:sldId id="273" r:id="rId5"/>
    <p:sldId id="275" r:id="rId6"/>
    <p:sldId id="276" r:id="rId7"/>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agenda" id="{7EDDF8A8-7696-46D3-A45C-48D1A560C472}">
          <p14:sldIdLst>
            <p14:sldId id="259"/>
            <p14:sldId id="280"/>
            <p14:sldId id="273"/>
            <p14:sldId id="275"/>
            <p14:sldId id="276"/>
          </p14:sldIdLst>
        </p14:section>
        <p14:section name="Section" id="{98D1CFC9-DB7A-46D0-967D-01FE41399260}">
          <p14:sldIdLst/>
        </p14:section>
      </p14:sectionLst>
    </p:ext>
    <p:ext uri="{EFAFB233-063F-42B5-8137-9DF3F51BA10A}">
      <p15:sldGuideLst xmlns:p15="http://schemas.microsoft.com/office/powerpoint/2012/main">
        <p15:guide id="1" orient="horz" pos="2160" userDrawn="1">
          <p15:clr>
            <a:srgbClr val="A4A3A4"/>
          </p15:clr>
        </p15:guide>
        <p15:guide id="2" pos="20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837" autoAdjust="0"/>
  </p:normalViewPr>
  <p:slideViewPr>
    <p:cSldViewPr snapToGrid="0">
      <p:cViewPr varScale="1">
        <p:scale>
          <a:sx n="115" d="100"/>
          <a:sy n="115" d="100"/>
        </p:scale>
        <p:origin x="108" y="-672"/>
      </p:cViewPr>
      <p:guideLst>
        <p:guide orient="horz" pos="2160"/>
        <p:guide pos="209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0C9D3F99-ACE7-4F4C-8816-E1249FD3CE37}" type="datetimeFigureOut">
              <a:rPr lang="en-AU" smtClean="0"/>
              <a:t>20/10/2023</a:t>
            </a:fld>
            <a:endParaRPr lang="en-AU"/>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21747946-4422-491D-A237-91A9AAD02889}" type="slidenum">
              <a:rPr lang="en-AU" smtClean="0"/>
              <a:t>‹#›</a:t>
            </a:fld>
            <a:endParaRPr lang="en-AU"/>
          </a:p>
        </p:txBody>
      </p:sp>
    </p:spTree>
    <p:extLst>
      <p:ext uri="{BB962C8B-B14F-4D97-AF65-F5344CB8AC3E}">
        <p14:creationId xmlns:p14="http://schemas.microsoft.com/office/powerpoint/2010/main" val="6967654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2"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smtClean="0"/>
              <a:t>Speaker/Business unit name</a:t>
            </a:r>
          </a:p>
        </p:txBody>
      </p:sp>
      <p:sp>
        <p:nvSpPr>
          <p:cNvPr id="13"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smtClean="0"/>
              <a:t>Department of &lt;AGENCY NAME&gt;</a:t>
            </a:r>
            <a:endParaRPr lang="en-AU" dirty="0"/>
          </a:p>
        </p:txBody>
      </p:sp>
      <p:sp>
        <p:nvSpPr>
          <p:cNvPr id="14"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smtClean="0"/>
              <a:t>Presentation title</a:t>
            </a:r>
            <a:endParaRPr lang="en-AU" dirty="0"/>
          </a:p>
        </p:txBody>
      </p:sp>
    </p:spTree>
    <p:extLst>
      <p:ext uri="{BB962C8B-B14F-4D97-AF65-F5344CB8AC3E}">
        <p14:creationId xmlns:p14="http://schemas.microsoft.com/office/powerpoint/2010/main" val="1377459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with image">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2"/>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2</a:t>
            </a:r>
            <a:endParaRPr lang="en-AU" dirty="0"/>
          </a:p>
        </p:txBody>
      </p:sp>
    </p:spTree>
    <p:extLst>
      <p:ext uri="{BB962C8B-B14F-4D97-AF65-F5344CB8AC3E}">
        <p14:creationId xmlns:p14="http://schemas.microsoft.com/office/powerpoint/2010/main" val="32697407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y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9618589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y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2"/>
                </a:solidFill>
              </a:defRPr>
            </a:lvl1pPr>
          </a:lstStyle>
          <a:p>
            <a:r>
              <a:rPr lang="en-US" dirty="0" smtClean="0"/>
              <a:t>&lt;Heading&gt;</a:t>
            </a:r>
            <a:endParaRPr lang="en-AU" dirty="0"/>
          </a:p>
        </p:txBody>
      </p:sp>
    </p:spTree>
    <p:extLst>
      <p:ext uri="{BB962C8B-B14F-4D97-AF65-F5344CB8AC3E}">
        <p14:creationId xmlns:p14="http://schemas.microsoft.com/office/powerpoint/2010/main" val="7838285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p:bg>
      <p:bgPr>
        <a:solidFill>
          <a:schemeClr val="accent3"/>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3</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37167844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with image">
    <p:bg>
      <p:bgPr>
        <a:solidFill>
          <a:schemeClr val="accent3"/>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9"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3</a:t>
            </a:r>
            <a:endParaRPr lang="en-AU" dirty="0"/>
          </a:p>
        </p:txBody>
      </p:sp>
    </p:spTree>
    <p:extLst>
      <p:ext uri="{BB962C8B-B14F-4D97-AF65-F5344CB8AC3E}">
        <p14:creationId xmlns:p14="http://schemas.microsoft.com/office/powerpoint/2010/main" val="26028385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l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3"/>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7659040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l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3"/>
                </a:solidFill>
              </a:defRPr>
            </a:lvl1pPr>
          </a:lstStyle>
          <a:p>
            <a:r>
              <a:rPr lang="en-US" dirty="0" smtClean="0"/>
              <a:t>&lt;Heading&gt;</a:t>
            </a:r>
            <a:endParaRPr lang="en-AU" dirty="0"/>
          </a:p>
        </p:txBody>
      </p:sp>
    </p:spTree>
    <p:extLst>
      <p:ext uri="{BB962C8B-B14F-4D97-AF65-F5344CB8AC3E}">
        <p14:creationId xmlns:p14="http://schemas.microsoft.com/office/powerpoint/2010/main" val="3140918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p:bg>
      <p:bgPr>
        <a:solidFill>
          <a:schemeClr val="accent4"/>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4</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9023224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with image">
    <p:bg>
      <p:bgPr>
        <a:solidFill>
          <a:schemeClr val="accent4"/>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4</a:t>
            </a:r>
            <a:endParaRPr lang="en-AU" dirty="0"/>
          </a:p>
        </p:txBody>
      </p:sp>
    </p:spTree>
    <p:extLst>
      <p:ext uri="{BB962C8B-B14F-4D97-AF65-F5344CB8AC3E}">
        <p14:creationId xmlns:p14="http://schemas.microsoft.com/office/powerpoint/2010/main" val="42777600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ine Re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4"/>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42323475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smtClean="0"/>
              <a:t>Click icon to add picture</a:t>
            </a:r>
            <a:endParaRPr lang="en-AU" dirty="0"/>
          </a:p>
        </p:txBody>
      </p:sp>
      <p:pic>
        <p:nvPicPr>
          <p:cNvPr id="4" name="Picture 3"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smtClean="0"/>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smtClean="0"/>
              <a:t>Department of &lt;AGENCY NAME&gt;</a:t>
            </a:r>
            <a:endParaRPr lang="en-AU" dirty="0"/>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smtClean="0"/>
              <a:t>Presentation title</a:t>
            </a:r>
            <a:endParaRPr lang="en-AU" dirty="0"/>
          </a:p>
        </p:txBody>
      </p:sp>
    </p:spTree>
    <p:extLst>
      <p:ext uri="{BB962C8B-B14F-4D97-AF65-F5344CB8AC3E}">
        <p14:creationId xmlns:p14="http://schemas.microsoft.com/office/powerpoint/2010/main" val="33494221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ine Red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4"/>
                </a:solidFill>
              </a:defRPr>
            </a:lvl1pPr>
          </a:lstStyle>
          <a:p>
            <a:r>
              <a:rPr lang="en-US" dirty="0" smtClean="0"/>
              <a:t>&lt;Heading&gt;</a:t>
            </a:r>
            <a:endParaRPr lang="en-AU" dirty="0"/>
          </a:p>
        </p:txBody>
      </p:sp>
    </p:spTree>
    <p:extLst>
      <p:ext uri="{BB962C8B-B14F-4D97-AF65-F5344CB8AC3E}">
        <p14:creationId xmlns:p14="http://schemas.microsoft.com/office/powerpoint/2010/main" val="10987375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p:bg>
      <p:bgPr>
        <a:solidFill>
          <a:schemeClr val="accent5"/>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5</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20715396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with image">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8"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5</a:t>
            </a:r>
            <a:endParaRPr lang="en-AU" dirty="0"/>
          </a:p>
        </p:txBody>
      </p:sp>
    </p:spTree>
    <p:extLst>
      <p:ext uri="{BB962C8B-B14F-4D97-AF65-F5344CB8AC3E}">
        <p14:creationId xmlns:p14="http://schemas.microsoft.com/office/powerpoint/2010/main" val="24142741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ep Mauv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5"/>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6155898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ep Mauv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5"/>
                </a:solidFill>
              </a:defRPr>
            </a:lvl1pPr>
          </a:lstStyle>
          <a:p>
            <a:r>
              <a:rPr lang="en-US" dirty="0" smtClean="0"/>
              <a:t>&lt;Heading&gt;</a:t>
            </a:r>
            <a:endParaRPr lang="en-AU" dirty="0"/>
          </a:p>
        </p:txBody>
      </p:sp>
    </p:spTree>
    <p:extLst>
      <p:ext uri="{BB962C8B-B14F-4D97-AF65-F5344CB8AC3E}">
        <p14:creationId xmlns:p14="http://schemas.microsoft.com/office/powerpoint/2010/main" val="9113667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p:bg>
      <p:bgPr>
        <a:solidFill>
          <a:schemeClr val="accent6"/>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6</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7630806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with image">
    <p:bg>
      <p:bgPr>
        <a:solidFill>
          <a:schemeClr val="accent6"/>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23"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2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 6</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3" name="Picture Placeholder 2"/>
          <p:cNvSpPr>
            <a:spLocks noGrp="1"/>
          </p:cNvSpPr>
          <p:nvPr>
            <p:ph type="pic" sz="quarter" idx="12"/>
          </p:nvPr>
        </p:nvSpPr>
        <p:spPr>
          <a:xfrm>
            <a:off x="1" y="0"/>
            <a:ext cx="3324660" cy="6859904"/>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6</a:t>
            </a:r>
            <a:endParaRPr lang="en-AU" dirty="0"/>
          </a:p>
        </p:txBody>
      </p:sp>
    </p:spTree>
    <p:extLst>
      <p:ext uri="{BB962C8B-B14F-4D97-AF65-F5344CB8AC3E}">
        <p14:creationId xmlns:p14="http://schemas.microsoft.com/office/powerpoint/2010/main" val="9479754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ottle Green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1E5E5E"/>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7658791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ottle Green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chemeClr val="accent6"/>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&lt;Heading&gt;</a:t>
            </a:r>
            <a:endParaRPr lang="en-AU" dirty="0"/>
          </a:p>
        </p:txBody>
      </p:sp>
    </p:spTree>
    <p:extLst>
      <p:ext uri="{BB962C8B-B14F-4D97-AF65-F5344CB8AC3E}">
        <p14:creationId xmlns:p14="http://schemas.microsoft.com/office/powerpoint/2010/main" val="1280665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1F1F5F"/>
                </a:solidFill>
              </a:defRPr>
            </a:lvl1pPr>
          </a:lstStyle>
          <a:p>
            <a:r>
              <a:rPr lang="en-US" dirty="0" smtClean="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TextBox 6"/>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3089041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rafura Blue - 2 placeholders">
    <p:bg>
      <p:bgRef idx="1001">
        <a:schemeClr val="bg1"/>
      </p:bgRef>
    </p:bg>
    <p:spTree>
      <p:nvGrpSpPr>
        <p:cNvPr id="1" name=""/>
        <p:cNvGrpSpPr/>
        <p:nvPr/>
      </p:nvGrpSpPr>
      <p:grpSpPr>
        <a:xfrm>
          <a:off x="0" y="0"/>
          <a:ext cx="0" cy="0"/>
          <a:chOff x="0" y="0"/>
          <a:chExt cx="0" cy="0"/>
        </a:xfrm>
      </p:grpSpPr>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Content Placeholder 2"/>
          <p:cNvSpPr>
            <a:spLocks noGrp="1"/>
          </p:cNvSpPr>
          <p:nvPr>
            <p:ph idx="10" hasCustomPrompt="1"/>
          </p:nvPr>
        </p:nvSpPr>
        <p:spPr>
          <a:xfrm>
            <a:off x="867599" y="1314327"/>
            <a:ext cx="5249732" cy="4408312"/>
          </a:xfrm>
          <a:prstGeom prst="rect">
            <a:avLst/>
          </a:prstGeom>
        </p:spPr>
        <p:txBody>
          <a:bodyPr tIns="0">
            <a:normAutofit/>
          </a:bodyPr>
          <a:lstStyle>
            <a:lvl1pPr marL="0" indent="0">
              <a:lnSpc>
                <a:spcPts val="2662"/>
              </a:lnSpc>
              <a:spcBef>
                <a:spcPts val="0"/>
              </a:spcBef>
              <a:buFont typeface="Lato Light" panose="020F0502020204030203"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608487" indent="0">
              <a:buNone/>
              <a:defRPr/>
            </a:lvl2pPr>
            <a:lvl3pPr marL="1216975" indent="0">
              <a:buNone/>
              <a:defRPr/>
            </a:lvl3pPr>
            <a:lvl4pPr marL="1825462" indent="0">
              <a:buNone/>
              <a:defRPr/>
            </a:lvl4pPr>
            <a:lvl5pPr marL="2433950" indent="0">
              <a:buNone/>
              <a:defRPr/>
            </a:lvl5pPr>
          </a:lstStyle>
          <a:p>
            <a:pPr lvl="0"/>
            <a:r>
              <a:rPr lang="en-US" dirty="0" smtClean="0"/>
              <a:t>&lt;Content&gt;</a:t>
            </a:r>
          </a:p>
        </p:txBody>
      </p:sp>
      <p:sp>
        <p:nvSpPr>
          <p:cNvPr id="8" name="Content Placeholder 3"/>
          <p:cNvSpPr>
            <a:spLocks noGrp="1"/>
          </p:cNvSpPr>
          <p:nvPr>
            <p:ph sz="half" idx="2" hasCustomPrompt="1"/>
          </p:nvPr>
        </p:nvSpPr>
        <p:spPr>
          <a:xfrm>
            <a:off x="6314221" y="1314327"/>
            <a:ext cx="5109768" cy="4408312"/>
          </a:xfrm>
          <a:prstGeom prst="rect">
            <a:avLst/>
          </a:prstGeom>
        </p:spPr>
        <p:txBody>
          <a:bodyPr>
            <a:normAutofit/>
          </a:bodyPr>
          <a:lstStyle>
            <a:lvl1pPr>
              <a:defRPr lang="en-US" sz="2396" dirty="0">
                <a:solidFill>
                  <a:srgbClr val="454347"/>
                </a:solidFill>
                <a:latin typeface="+mn-lt"/>
              </a:defRPr>
            </a:lvl1pPr>
            <a:lvl2pPr>
              <a:defRPr sz="3194"/>
            </a:lvl2pPr>
            <a:lvl3pPr>
              <a:defRPr sz="2662"/>
            </a:lvl3pPr>
            <a:lvl4pPr>
              <a:defRPr sz="2396"/>
            </a:lvl4pPr>
            <a:lvl5pPr>
              <a:defRPr sz="2396"/>
            </a:lvl5pPr>
            <a:lvl6pPr>
              <a:defRPr sz="2396"/>
            </a:lvl6pPr>
            <a:lvl7pPr>
              <a:defRPr sz="2396"/>
            </a:lvl7pPr>
            <a:lvl8pPr>
              <a:defRPr sz="2396"/>
            </a:lvl8pPr>
            <a:lvl9pPr>
              <a:defRPr sz="2396"/>
            </a:lvl9pPr>
          </a:lstStyle>
          <a:p>
            <a:pPr lvl="0"/>
            <a:r>
              <a:rPr lang="en-US" dirty="0" smtClean="0"/>
              <a:t>&lt;Graphics&gt;</a:t>
            </a:r>
          </a:p>
        </p:txBody>
      </p:sp>
      <p:sp>
        <p:nvSpPr>
          <p:cNvPr id="9" name="Title 1"/>
          <p:cNvSpPr>
            <a:spLocks noGrp="1"/>
          </p:cNvSpPr>
          <p:nvPr>
            <p:ph type="title" hasCustomPrompt="1"/>
          </p:nvPr>
        </p:nvSpPr>
        <p:spPr>
          <a:xfrm>
            <a:off x="867600" y="355998"/>
            <a:ext cx="10556389" cy="718667"/>
          </a:xfrm>
          <a:prstGeom prst="rect">
            <a:avLst/>
          </a:prstGeom>
        </p:spPr>
        <p:txBody>
          <a:bodyPr>
            <a:noAutofit/>
          </a:bodyPr>
          <a:lstStyle>
            <a:lvl1pPr>
              <a:lnSpc>
                <a:spcPts val="4392"/>
              </a:lnSpc>
              <a:spcAft>
                <a:spcPts val="1464"/>
              </a:spcAft>
              <a:defRPr b="0" baseline="0">
                <a:solidFill>
                  <a:schemeClr val="tx1"/>
                </a:solidFill>
              </a:defRPr>
            </a:lvl1pPr>
          </a:lstStyle>
          <a:p>
            <a:r>
              <a:rPr lang="en-US" dirty="0" smtClean="0"/>
              <a:t>&lt;Heading&gt;</a:t>
            </a:r>
            <a:endParaRPr lang="en-AU" dirty="0"/>
          </a:p>
        </p:txBody>
      </p:sp>
      <p:sp>
        <p:nvSpPr>
          <p:cNvPr id="10" name="TextBox 9"/>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15044691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1</a:t>
            </a:r>
            <a:endParaRPr lang="en-AU" dirty="0"/>
          </a:p>
        </p:txBody>
      </p:sp>
    </p:spTree>
    <p:extLst>
      <p:ext uri="{BB962C8B-B14F-4D97-AF65-F5344CB8AC3E}">
        <p14:creationId xmlns:p14="http://schemas.microsoft.com/office/powerpoint/2010/main" val="41507705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with image">
    <p:bg>
      <p:bgPr>
        <a:solidFill>
          <a:schemeClr val="accent1"/>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9542"/>
            <a:ext cx="3324660" cy="6867543"/>
          </a:xfrm>
          <a:solidFill>
            <a:schemeClr val="bg1"/>
          </a:solidFill>
        </p:spPr>
        <p:txBody>
          <a:bodyPr/>
          <a:lstStyle>
            <a:lvl1pPr marL="0" marR="0" indent="0" algn="ctr"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1</a:t>
            </a:r>
            <a:endParaRPr lang="en-AU" dirty="0"/>
          </a:p>
        </p:txBody>
      </p:sp>
    </p:spTree>
    <p:extLst>
      <p:ext uri="{BB962C8B-B14F-4D97-AF65-F5344CB8AC3E}">
        <p14:creationId xmlns:p14="http://schemas.microsoft.com/office/powerpoint/2010/main" val="14685219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ral Pink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1"/>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744580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ral Pink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1"/>
                </a:solidFill>
              </a:defRPr>
            </a:lvl1pPr>
          </a:lstStyle>
          <a:p>
            <a:r>
              <a:rPr lang="en-US" dirty="0" smtClean="0"/>
              <a:t>&lt;Heading&gt;</a:t>
            </a:r>
            <a:endParaRPr lang="en-AU" dirty="0"/>
          </a:p>
        </p:txBody>
      </p:sp>
    </p:spTree>
    <p:extLst>
      <p:ext uri="{BB962C8B-B14F-4D97-AF65-F5344CB8AC3E}">
        <p14:creationId xmlns:p14="http://schemas.microsoft.com/office/powerpoint/2010/main" val="12768282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p:bg>
      <p:bgPr>
        <a:solidFill>
          <a:schemeClr val="accent2"/>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2</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3645493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image" Target="../media/image3.jpeg"/><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11724" y="-11723"/>
            <a:ext cx="7393235" cy="6869724"/>
          </a:xfrm>
          <a:prstGeom prst="rect">
            <a:avLst/>
          </a:prstGeom>
          <a:blipFill dpi="0" rotWithShape="1">
            <a:blip r:embed="rId6" cstate="print">
              <a:alphaModFix amt="50000"/>
              <a:extLst>
                <a:ext uri="{28A0092B-C50C-407E-A947-70E740481C1C}">
                  <a14:useLocalDpi xmlns:a14="http://schemas.microsoft.com/office/drawing/2010/main" val="0"/>
                </a:ext>
              </a:extLst>
            </a:blip>
            <a:srcRect/>
            <a:stretch>
              <a:fillRect l="-109890" t="-28624" b="-9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01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&lt;Heading&gt;</a:t>
            </a:r>
            <a:endParaRPr lang="en-AU" dirty="0"/>
          </a:p>
        </p:txBody>
      </p:sp>
      <p:sp>
        <p:nvSpPr>
          <p:cNvPr id="3" name="Text Placeholder 2"/>
          <p:cNvSpPr>
            <a:spLocks noGrp="1"/>
          </p:cNvSpPr>
          <p:nvPr>
            <p:ph type="body" idx="1"/>
          </p:nvPr>
        </p:nvSpPr>
        <p:spPr>
          <a:xfrm>
            <a:off x="838200" y="1825625"/>
            <a:ext cx="10515600" cy="3972797"/>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7" name="Straight Connector 6"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Northern Territory Government"/>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6" name="TextBox 5"/>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703770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2807" y="5095702"/>
            <a:ext cx="7509469" cy="1246495"/>
          </a:xfrm>
        </p:spPr>
        <p:txBody>
          <a:bodyPr/>
          <a:lstStyle/>
          <a:p>
            <a:pPr marL="285750" indent="-285750">
              <a:buFont typeface="Arial" panose="020B0604020202020204" pitchFamily="34" charset="0"/>
              <a:buChar char="•"/>
            </a:pPr>
            <a:r>
              <a:rPr lang="en-AU" dirty="0" smtClean="0"/>
              <a:t>Sally Weir Darwin and Palmerston Youth Program Coordinator</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Rachel Fosdick Palmerston and Regional Basketball Association</a:t>
            </a:r>
            <a:endParaRPr lang="en-AU" dirty="0"/>
          </a:p>
        </p:txBody>
      </p:sp>
      <p:sp>
        <p:nvSpPr>
          <p:cNvPr id="3" name="Text Placeholder 2"/>
          <p:cNvSpPr>
            <a:spLocks noGrp="1"/>
          </p:cNvSpPr>
          <p:nvPr>
            <p:ph type="body" sz="quarter" idx="14"/>
          </p:nvPr>
        </p:nvSpPr>
        <p:spPr>
          <a:xfrm>
            <a:off x="504000" y="509055"/>
            <a:ext cx="5236040" cy="498598"/>
          </a:xfrm>
        </p:spPr>
        <p:txBody>
          <a:bodyPr/>
          <a:lstStyle/>
          <a:p>
            <a:r>
              <a:rPr lang="en-AU" dirty="0"/>
              <a:t>Department of </a:t>
            </a:r>
            <a:r>
              <a:rPr lang="en-AU" dirty="0" smtClean="0"/>
              <a:t>Territory Families Housing and Communities</a:t>
            </a:r>
            <a:endParaRPr lang="en-AU" dirty="0">
              <a:latin typeface="+mj-lt"/>
            </a:endParaRPr>
          </a:p>
        </p:txBody>
      </p:sp>
      <p:sp>
        <p:nvSpPr>
          <p:cNvPr id="4" name="Title 3"/>
          <p:cNvSpPr>
            <a:spLocks noGrp="1"/>
          </p:cNvSpPr>
          <p:nvPr>
            <p:ph type="title"/>
          </p:nvPr>
        </p:nvSpPr>
        <p:spPr>
          <a:xfrm>
            <a:off x="312807" y="1388225"/>
            <a:ext cx="9571025" cy="3002233"/>
          </a:xfrm>
        </p:spPr>
        <p:txBody>
          <a:bodyPr/>
          <a:lstStyle/>
          <a:p>
            <a:r>
              <a:rPr lang="en-AU" dirty="0" smtClean="0"/>
              <a:t>“</a:t>
            </a:r>
            <a:r>
              <a:rPr lang="en-AU" sz="3600" i="1" dirty="0" smtClean="0"/>
              <a:t>Good people showing them the proper way</a:t>
            </a:r>
            <a:r>
              <a:rPr lang="en-AU" sz="3600" dirty="0" smtClean="0"/>
              <a:t>” </a:t>
            </a:r>
            <a:r>
              <a:rPr lang="en-AU" dirty="0" smtClean="0"/>
              <a:t/>
            </a:r>
            <a:br>
              <a:rPr lang="en-AU" dirty="0" smtClean="0"/>
            </a:br>
            <a:r>
              <a:rPr lang="en-AU" dirty="0" smtClean="0"/>
              <a:t/>
            </a:r>
            <a:br>
              <a:rPr lang="en-AU" dirty="0" smtClean="0"/>
            </a:br>
            <a:r>
              <a:rPr lang="en-AU" dirty="0" smtClean="0"/>
              <a:t>Palmerston Youth Activity Grant </a:t>
            </a:r>
            <a:br>
              <a:rPr lang="en-AU" dirty="0" smtClean="0"/>
            </a:br>
            <a:r>
              <a:rPr lang="en-AU" dirty="0" smtClean="0"/>
              <a:t>Funding Evaluation</a:t>
            </a:r>
            <a:endParaRPr lang="en-AU" dirty="0"/>
          </a:p>
        </p:txBody>
      </p:sp>
      <p:pic>
        <p:nvPicPr>
          <p:cNvPr id="6" name="Picture 5"/>
          <p:cNvPicPr>
            <a:picLocks noChangeAspect="1"/>
          </p:cNvPicPr>
          <p:nvPr/>
        </p:nvPicPr>
        <p:blipFill>
          <a:blip r:embed="rId2"/>
          <a:stretch>
            <a:fillRect/>
          </a:stretch>
        </p:blipFill>
        <p:spPr>
          <a:xfrm>
            <a:off x="9108498" y="2507412"/>
            <a:ext cx="2952750" cy="2790825"/>
          </a:xfrm>
          <a:prstGeom prst="rect">
            <a:avLst/>
          </a:prstGeom>
        </p:spPr>
      </p:pic>
    </p:spTree>
    <p:extLst>
      <p:ext uri="{BB962C8B-B14F-4D97-AF65-F5344CB8AC3E}">
        <p14:creationId xmlns:p14="http://schemas.microsoft.com/office/powerpoint/2010/main" val="1528525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2807" y="5095702"/>
            <a:ext cx="7509469" cy="747897"/>
          </a:xfrm>
        </p:spPr>
        <p:txBody>
          <a:bodyPr/>
          <a:lstStyle/>
          <a:p>
            <a:endParaRPr lang="en-AU" dirty="0" smtClean="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sp>
        <p:nvSpPr>
          <p:cNvPr id="3" name="Text Placeholder 2"/>
          <p:cNvSpPr>
            <a:spLocks noGrp="1"/>
          </p:cNvSpPr>
          <p:nvPr>
            <p:ph type="body" sz="quarter" idx="14"/>
          </p:nvPr>
        </p:nvSpPr>
        <p:spPr>
          <a:xfrm>
            <a:off x="504000" y="509055"/>
            <a:ext cx="5236040" cy="498598"/>
          </a:xfrm>
        </p:spPr>
        <p:txBody>
          <a:bodyPr/>
          <a:lstStyle/>
          <a:p>
            <a:r>
              <a:rPr lang="en-AU" dirty="0"/>
              <a:t>Department of </a:t>
            </a:r>
            <a:r>
              <a:rPr lang="en-AU" dirty="0" smtClean="0"/>
              <a:t>Territory Families Housing and Communities</a:t>
            </a:r>
            <a:endParaRPr lang="en-AU" dirty="0">
              <a:latin typeface="+mj-lt"/>
            </a:endParaRPr>
          </a:p>
        </p:txBody>
      </p:sp>
      <p:sp>
        <p:nvSpPr>
          <p:cNvPr id="4" name="Title 3"/>
          <p:cNvSpPr>
            <a:spLocks noGrp="1"/>
          </p:cNvSpPr>
          <p:nvPr>
            <p:ph type="title"/>
          </p:nvPr>
        </p:nvSpPr>
        <p:spPr>
          <a:xfrm>
            <a:off x="312807" y="1388225"/>
            <a:ext cx="9571025" cy="4979324"/>
          </a:xfrm>
        </p:spPr>
        <p:txBody>
          <a:bodyPr/>
          <a:lstStyle/>
          <a:p>
            <a:r>
              <a:rPr lang="en-AU" dirty="0" smtClean="0"/>
              <a:t>Palmerston Youth Activity Grant </a:t>
            </a:r>
            <a:br>
              <a:rPr lang="en-AU" dirty="0" smtClean="0"/>
            </a:br>
            <a:r>
              <a:rPr lang="en-AU" dirty="0" smtClean="0"/>
              <a:t>Aims</a:t>
            </a:r>
            <a:r>
              <a:rPr lang="en-AU" dirty="0" smtClean="0"/>
              <a:t>:</a:t>
            </a:r>
            <a:br>
              <a:rPr lang="en-AU" dirty="0" smtClean="0"/>
            </a:br>
            <a:r>
              <a:rPr lang="en-AU" dirty="0" smtClean="0"/>
              <a:t/>
            </a:r>
            <a:br>
              <a:rPr lang="en-AU" dirty="0" smtClean="0"/>
            </a:br>
            <a:r>
              <a:rPr lang="en-AU" sz="2000" dirty="0" smtClean="0"/>
              <a:t>To support delivery of after hours and school holiday activities.</a:t>
            </a:r>
            <a:br>
              <a:rPr lang="en-AU" sz="2000" dirty="0" smtClean="0"/>
            </a:br>
            <a:r>
              <a:rPr lang="en-AU" sz="2000" dirty="0" smtClean="0"/>
              <a:t/>
            </a:r>
            <a:br>
              <a:rPr lang="en-AU" sz="2000" dirty="0" smtClean="0"/>
            </a:br>
            <a:r>
              <a:rPr lang="en-AU" sz="2000" dirty="0" smtClean="0"/>
              <a:t>To ensure 10-17 year olds particularly those at risk have accessible, safe and fun activities.</a:t>
            </a:r>
            <a:br>
              <a:rPr lang="en-AU" sz="2000" dirty="0" smtClean="0"/>
            </a:br>
            <a:r>
              <a:rPr lang="en-AU" sz="2000" dirty="0" smtClean="0"/>
              <a:t/>
            </a:r>
            <a:br>
              <a:rPr lang="en-AU" sz="2000" dirty="0" smtClean="0"/>
            </a:br>
            <a:r>
              <a:rPr lang="en-AU" sz="2000" dirty="0" smtClean="0"/>
              <a:t>To ensure young people are consulted about activities </a:t>
            </a:r>
            <a:r>
              <a:rPr lang="en-AU" sz="2000" dirty="0" smtClean="0"/>
              <a:t>provided.</a:t>
            </a:r>
            <a:br>
              <a:rPr lang="en-AU" sz="2000" dirty="0" smtClean="0"/>
            </a:br>
            <a:r>
              <a:rPr lang="en-AU" sz="2000" dirty="0" smtClean="0"/>
              <a:t/>
            </a:r>
            <a:br>
              <a:rPr lang="en-AU" sz="2000" dirty="0" smtClean="0"/>
            </a:br>
            <a:r>
              <a:rPr lang="en-AU" sz="2000" dirty="0" smtClean="0"/>
              <a:t>To link young people with </a:t>
            </a:r>
            <a:r>
              <a:rPr lang="en-AU" sz="2000" dirty="0" smtClean="0"/>
              <a:t>support. </a:t>
            </a:r>
            <a:r>
              <a:rPr lang="en-AU" sz="2000" dirty="0" smtClean="0"/>
              <a:t/>
            </a:r>
            <a:br>
              <a:rPr lang="en-AU" sz="2000" dirty="0" smtClean="0"/>
            </a:br>
            <a:r>
              <a:rPr lang="en-AU" sz="2000" dirty="0" smtClean="0"/>
              <a:t/>
            </a:r>
            <a:br>
              <a:rPr lang="en-AU" sz="2000" dirty="0" smtClean="0"/>
            </a:br>
            <a:r>
              <a:rPr lang="en-AU" sz="2000" dirty="0" smtClean="0"/>
              <a:t>Strengthen </a:t>
            </a:r>
            <a:r>
              <a:rPr lang="en-AU" sz="2000" dirty="0" smtClean="0"/>
              <a:t>collaborative </a:t>
            </a:r>
            <a:r>
              <a:rPr lang="en-AU" sz="2000" dirty="0" smtClean="0"/>
              <a:t>working relationships with key stakeholders and </a:t>
            </a:r>
            <a:r>
              <a:rPr lang="en-AU" sz="2000" dirty="0" smtClean="0"/>
              <a:t/>
            </a:r>
            <a:br>
              <a:rPr lang="en-AU" sz="2000" dirty="0" smtClean="0"/>
            </a:br>
            <a:r>
              <a:rPr lang="en-AU" sz="2000" dirty="0" smtClean="0"/>
              <a:t>improve </a:t>
            </a:r>
            <a:r>
              <a:rPr lang="en-AU" sz="2000" dirty="0" smtClean="0"/>
              <a:t>coordination across the youth and related sectors.</a:t>
            </a:r>
            <a:endParaRPr lang="en-AU" dirty="0"/>
          </a:p>
        </p:txBody>
      </p:sp>
    </p:spTree>
    <p:extLst>
      <p:ext uri="{BB962C8B-B14F-4D97-AF65-F5344CB8AC3E}">
        <p14:creationId xmlns:p14="http://schemas.microsoft.com/office/powerpoint/2010/main" val="62807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1571316" y="6350924"/>
            <a:ext cx="158515" cy="68444"/>
          </a:xfrm>
        </p:spPr>
        <p:txBody>
          <a:bodyPr/>
          <a:lstStyle/>
          <a:p>
            <a:endParaRPr lang="en-AU" dirty="0"/>
          </a:p>
        </p:txBody>
      </p:sp>
      <p:pic>
        <p:nvPicPr>
          <p:cNvPr id="8" name="Picture 7"/>
          <p:cNvPicPr>
            <a:picLocks noChangeAspect="1"/>
          </p:cNvPicPr>
          <p:nvPr/>
        </p:nvPicPr>
        <p:blipFill>
          <a:blip r:embed="rId2"/>
          <a:stretch>
            <a:fillRect/>
          </a:stretch>
        </p:blipFill>
        <p:spPr>
          <a:xfrm>
            <a:off x="6705477" y="1331917"/>
            <a:ext cx="4658996" cy="2238576"/>
          </a:xfrm>
          <a:prstGeom prst="rect">
            <a:avLst/>
          </a:prstGeom>
        </p:spPr>
      </p:pic>
      <p:pic>
        <p:nvPicPr>
          <p:cNvPr id="10" name="Picture 9"/>
          <p:cNvPicPr>
            <a:picLocks noChangeAspect="1"/>
          </p:cNvPicPr>
          <p:nvPr/>
        </p:nvPicPr>
        <p:blipFill>
          <a:blip r:embed="rId3"/>
          <a:stretch>
            <a:fillRect/>
          </a:stretch>
        </p:blipFill>
        <p:spPr>
          <a:xfrm>
            <a:off x="4613564" y="3992500"/>
            <a:ext cx="7431578" cy="2865500"/>
          </a:xfrm>
          <a:prstGeom prst="rect">
            <a:avLst/>
          </a:prstGeom>
        </p:spPr>
      </p:pic>
      <p:sp>
        <p:nvSpPr>
          <p:cNvPr id="9" name="TextBox 8"/>
          <p:cNvSpPr txBox="1"/>
          <p:nvPr/>
        </p:nvSpPr>
        <p:spPr>
          <a:xfrm>
            <a:off x="514988" y="457200"/>
            <a:ext cx="10849485" cy="1200329"/>
          </a:xfrm>
          <a:prstGeom prst="rect">
            <a:avLst/>
          </a:prstGeom>
          <a:noFill/>
        </p:spPr>
        <p:txBody>
          <a:bodyPr wrap="square" rtlCol="0">
            <a:spAutoFit/>
          </a:bodyPr>
          <a:lstStyle/>
          <a:p>
            <a:r>
              <a:rPr lang="en-AU" sz="2400" dirty="0" smtClean="0"/>
              <a:t>Palmerston Youth Activity Grant Funding Evaluation Report </a:t>
            </a:r>
          </a:p>
          <a:p>
            <a:r>
              <a:rPr lang="en-AU" sz="2400" dirty="0" smtClean="0"/>
              <a:t>(April 2021 Gretchen Ennis Useful Projects)</a:t>
            </a:r>
          </a:p>
          <a:p>
            <a:endParaRPr lang="en-AU" sz="2400" dirty="0"/>
          </a:p>
        </p:txBody>
      </p:sp>
      <p:pic>
        <p:nvPicPr>
          <p:cNvPr id="2" name="Picture 1"/>
          <p:cNvPicPr>
            <a:picLocks noChangeAspect="1"/>
          </p:cNvPicPr>
          <p:nvPr/>
        </p:nvPicPr>
        <p:blipFill>
          <a:blip r:embed="rId4"/>
          <a:stretch>
            <a:fillRect/>
          </a:stretch>
        </p:blipFill>
        <p:spPr>
          <a:xfrm>
            <a:off x="514988" y="1415414"/>
            <a:ext cx="3674627" cy="3455843"/>
          </a:xfrm>
          <a:prstGeom prst="rect">
            <a:avLst/>
          </a:prstGeom>
        </p:spPr>
      </p:pic>
    </p:spTree>
    <p:extLst>
      <p:ext uri="{BB962C8B-B14F-4D97-AF65-F5344CB8AC3E}">
        <p14:creationId xmlns:p14="http://schemas.microsoft.com/office/powerpoint/2010/main" val="352006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AU" dirty="0"/>
          </a:p>
        </p:txBody>
      </p:sp>
      <p:sp>
        <p:nvSpPr>
          <p:cNvPr id="3" name="Title 2"/>
          <p:cNvSpPr>
            <a:spLocks noGrp="1"/>
          </p:cNvSpPr>
          <p:nvPr>
            <p:ph type="title"/>
          </p:nvPr>
        </p:nvSpPr>
        <p:spPr/>
        <p:txBody>
          <a:bodyPr/>
          <a:lstStyle/>
          <a:p>
            <a:endParaRPr lang="en-AU"/>
          </a:p>
        </p:txBody>
      </p:sp>
      <p:pic>
        <p:nvPicPr>
          <p:cNvPr id="4" name="Picture 3"/>
          <p:cNvPicPr>
            <a:picLocks noChangeAspect="1"/>
          </p:cNvPicPr>
          <p:nvPr/>
        </p:nvPicPr>
        <p:blipFill>
          <a:blip r:embed="rId2"/>
          <a:stretch>
            <a:fillRect/>
          </a:stretch>
        </p:blipFill>
        <p:spPr>
          <a:xfrm>
            <a:off x="179020" y="737986"/>
            <a:ext cx="8766994" cy="4297681"/>
          </a:xfrm>
          <a:prstGeom prst="rect">
            <a:avLst/>
          </a:prstGeom>
        </p:spPr>
      </p:pic>
      <p:pic>
        <p:nvPicPr>
          <p:cNvPr id="5" name="Picture 4"/>
          <p:cNvPicPr>
            <a:picLocks noChangeAspect="1"/>
          </p:cNvPicPr>
          <p:nvPr/>
        </p:nvPicPr>
        <p:blipFill>
          <a:blip r:embed="rId3"/>
          <a:stretch>
            <a:fillRect/>
          </a:stretch>
        </p:blipFill>
        <p:spPr>
          <a:xfrm>
            <a:off x="9108600" y="3958390"/>
            <a:ext cx="2909755" cy="2726669"/>
          </a:xfrm>
          <a:prstGeom prst="rect">
            <a:avLst/>
          </a:prstGeom>
        </p:spPr>
      </p:pic>
    </p:spTree>
    <p:extLst>
      <p:ext uri="{BB962C8B-B14F-4D97-AF65-F5344CB8AC3E}">
        <p14:creationId xmlns:p14="http://schemas.microsoft.com/office/powerpoint/2010/main" val="345333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AU"/>
          </a:p>
        </p:txBody>
      </p:sp>
      <p:sp>
        <p:nvSpPr>
          <p:cNvPr id="3" name="Title 2"/>
          <p:cNvSpPr>
            <a:spLocks noGrp="1"/>
          </p:cNvSpPr>
          <p:nvPr>
            <p:ph type="title"/>
          </p:nvPr>
        </p:nvSpPr>
        <p:spPr/>
        <p:txBody>
          <a:bodyPr/>
          <a:lstStyle/>
          <a:p>
            <a:endParaRPr lang="en-AU" dirty="0"/>
          </a:p>
        </p:txBody>
      </p:sp>
      <p:pic>
        <p:nvPicPr>
          <p:cNvPr id="4" name="Picture 3"/>
          <p:cNvPicPr>
            <a:picLocks noChangeAspect="1"/>
          </p:cNvPicPr>
          <p:nvPr/>
        </p:nvPicPr>
        <p:blipFill>
          <a:blip r:embed="rId2"/>
          <a:stretch>
            <a:fillRect/>
          </a:stretch>
        </p:blipFill>
        <p:spPr>
          <a:xfrm>
            <a:off x="467504" y="625051"/>
            <a:ext cx="4837435" cy="4254520"/>
          </a:xfrm>
          <a:prstGeom prst="rect">
            <a:avLst/>
          </a:prstGeom>
        </p:spPr>
      </p:pic>
      <p:pic>
        <p:nvPicPr>
          <p:cNvPr id="5" name="Picture 4"/>
          <p:cNvPicPr>
            <a:picLocks noChangeAspect="1"/>
          </p:cNvPicPr>
          <p:nvPr/>
        </p:nvPicPr>
        <p:blipFill>
          <a:blip r:embed="rId3"/>
          <a:stretch>
            <a:fillRect/>
          </a:stretch>
        </p:blipFill>
        <p:spPr>
          <a:xfrm>
            <a:off x="6650182" y="2712690"/>
            <a:ext cx="4631400" cy="3847624"/>
          </a:xfrm>
          <a:prstGeom prst="rect">
            <a:avLst/>
          </a:prstGeom>
        </p:spPr>
      </p:pic>
      <p:pic>
        <p:nvPicPr>
          <p:cNvPr id="6" name="Picture 5"/>
          <p:cNvPicPr>
            <a:picLocks noChangeAspect="1"/>
          </p:cNvPicPr>
          <p:nvPr/>
        </p:nvPicPr>
        <p:blipFill>
          <a:blip r:embed="rId4"/>
          <a:stretch>
            <a:fillRect/>
          </a:stretch>
        </p:blipFill>
        <p:spPr>
          <a:xfrm>
            <a:off x="9407235" y="466791"/>
            <a:ext cx="1874347" cy="1794433"/>
          </a:xfrm>
          <a:prstGeom prst="rect">
            <a:avLst/>
          </a:prstGeom>
        </p:spPr>
      </p:pic>
    </p:spTree>
    <p:extLst>
      <p:ext uri="{BB962C8B-B14F-4D97-AF65-F5344CB8AC3E}">
        <p14:creationId xmlns:p14="http://schemas.microsoft.com/office/powerpoint/2010/main" val="1357140183"/>
      </p:ext>
    </p:extLst>
  </p:cSld>
  <p:clrMapOvr>
    <a:masterClrMapping/>
  </p:clrMapOvr>
</p:sld>
</file>

<file path=ppt/theme/theme1.xml><?xml version="1.0" encoding="utf-8"?>
<a:theme xmlns:a="http://schemas.openxmlformats.org/drawingml/2006/main" name="Section 1 - Title and general content with Arafura Blue">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ptx" id="{364085E8-F4A7-45F6-8E7D-6536D26456C3}" vid="{D9CCE48D-EB73-4A9F-A259-2E7D6890D0F8}"/>
    </a:ext>
  </a:extLst>
</a:theme>
</file>

<file path=ppt/theme/theme2.xml><?xml version="1.0" encoding="utf-8"?>
<a:theme xmlns:a="http://schemas.openxmlformats.org/drawingml/2006/main" name="Section 2 - Body content with secondary colours">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ptx" id="{364085E8-F4A7-45F6-8E7D-6536D26456C3}" vid="{9EC94548-6067-4964-8B0E-B1994A2CBE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ntg-presentation</Template>
  <TotalTime>388</TotalTime>
  <Words>142</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Lato</vt:lpstr>
      <vt:lpstr>Lato Light</vt:lpstr>
      <vt:lpstr>Lato Semibold</vt:lpstr>
      <vt:lpstr>Section 1 - Title and general content with Arafura Blue</vt:lpstr>
      <vt:lpstr>Section 2 - Body content with secondary colours</vt:lpstr>
      <vt:lpstr>“Good people showing them the proper way”   Palmerston Youth Activity Grant  Funding Evaluation</vt:lpstr>
      <vt:lpstr>Palmerston Youth Activity Grant  Aims:  To support delivery of after hours and school holiday activities.  To ensure 10-17 year olds particularly those at risk have accessible, safe and fun activities.  To ensure young people are consulted about activities provided.  To link young people with support.   Strengthen collaborative working relationships with key stakeholders and  improve coordination across the youth and related sectors.</vt:lpstr>
      <vt:lpstr>PowerPoint Presentation</vt:lpstr>
      <vt:lpstr>PowerPoint Presentation</vt:lpstr>
      <vt:lpstr>PowerPoint Presentation</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people showing them the proper way”   Palmerston Youth Activity Grant  Funding Evaluation</dc:title>
  <dc:creator>Sally Weir</dc:creator>
  <cp:lastModifiedBy>Sally Weir</cp:lastModifiedBy>
  <cp:revision>13</cp:revision>
  <cp:lastPrinted>2023-10-18T01:46:53Z</cp:lastPrinted>
  <dcterms:created xsi:type="dcterms:W3CDTF">2023-10-13T06:42:38Z</dcterms:created>
  <dcterms:modified xsi:type="dcterms:W3CDTF">2023-10-20T07:14:11Z</dcterms:modified>
</cp:coreProperties>
</file>